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47"/>
  </p:notesMasterIdLst>
  <p:handoutMasterIdLst>
    <p:handoutMasterId r:id="rId48"/>
  </p:handoutMasterIdLst>
  <p:sldIdLst>
    <p:sldId id="400" r:id="rId5"/>
    <p:sldId id="401" r:id="rId6"/>
    <p:sldId id="402" r:id="rId7"/>
    <p:sldId id="403" r:id="rId8"/>
    <p:sldId id="404" r:id="rId9"/>
    <p:sldId id="405" r:id="rId10"/>
    <p:sldId id="406" r:id="rId11"/>
    <p:sldId id="407" r:id="rId12"/>
    <p:sldId id="408" r:id="rId13"/>
    <p:sldId id="424" r:id="rId14"/>
    <p:sldId id="425" r:id="rId15"/>
    <p:sldId id="426" r:id="rId16"/>
    <p:sldId id="427" r:id="rId17"/>
    <p:sldId id="429" r:id="rId18"/>
    <p:sldId id="409" r:id="rId19"/>
    <p:sldId id="410" r:id="rId20"/>
    <p:sldId id="411" r:id="rId21"/>
    <p:sldId id="412" r:id="rId22"/>
    <p:sldId id="413" r:id="rId23"/>
    <p:sldId id="414" r:id="rId24"/>
    <p:sldId id="423" r:id="rId25"/>
    <p:sldId id="428" r:id="rId26"/>
    <p:sldId id="419" r:id="rId27"/>
    <p:sldId id="422" r:id="rId28"/>
    <p:sldId id="420" r:id="rId29"/>
    <p:sldId id="431" r:id="rId30"/>
    <p:sldId id="432" r:id="rId31"/>
    <p:sldId id="433" r:id="rId32"/>
    <p:sldId id="434" r:id="rId33"/>
    <p:sldId id="435" r:id="rId34"/>
    <p:sldId id="436" r:id="rId35"/>
    <p:sldId id="437" r:id="rId36"/>
    <p:sldId id="438" r:id="rId37"/>
    <p:sldId id="439" r:id="rId38"/>
    <p:sldId id="440" r:id="rId39"/>
    <p:sldId id="441" r:id="rId40"/>
    <p:sldId id="442" r:id="rId41"/>
    <p:sldId id="446" r:id="rId42"/>
    <p:sldId id="443" r:id="rId43"/>
    <p:sldId id="444" r:id="rId44"/>
    <p:sldId id="445" r:id="rId45"/>
    <p:sldId id="430" r:id="rId46"/>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42"/>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87B"/>
    <a:srgbClr val="EAC698"/>
    <a:srgbClr val="FFDE75"/>
    <a:srgbClr val="E3E0CF"/>
    <a:srgbClr val="8B3F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89300" autoAdjust="0"/>
  </p:normalViewPr>
  <p:slideViewPr>
    <p:cSldViewPr snapToGrid="0" snapToObjects="1">
      <p:cViewPr>
        <p:scale>
          <a:sx n="66" d="100"/>
          <a:sy n="66" d="100"/>
        </p:scale>
        <p:origin x="-100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52"/>
    </p:cViewPr>
  </p:sorterViewPr>
  <p:notesViewPr>
    <p:cSldViewPr snapToGrid="0" snapToObjects="1">
      <p:cViewPr varScale="1">
        <p:scale>
          <a:sx n="81" d="100"/>
          <a:sy n="81" d="100"/>
        </p:scale>
        <p:origin x="-2040"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9E93FFF8-6E33-6C4B-92D3-7D594DE6A793}" type="datetimeFigureOut">
              <a:rPr lang="en-US" smtClean="0"/>
              <a:t>5/30/2012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6260F732-5FEA-4B41-BBD4-358ED5D180C7}" type="slidenum">
              <a:rPr lang="en-US" smtClean="0"/>
              <a:t>‹#›</a:t>
            </a:fld>
            <a:endParaRPr lang="en-US"/>
          </a:p>
        </p:txBody>
      </p:sp>
    </p:spTree>
    <p:extLst>
      <p:ext uri="{BB962C8B-B14F-4D97-AF65-F5344CB8AC3E}">
        <p14:creationId xmlns:p14="http://schemas.microsoft.com/office/powerpoint/2010/main" val="2317668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824D3E29-D8E6-6E46-8A83-895EBD866554}" type="datetimeFigureOut">
              <a:rPr lang="en-US" smtClean="0"/>
              <a:t>5/30/2012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396D12CD-F019-F74A-B141-86E1A7990806}" type="slidenum">
              <a:rPr lang="en-US" smtClean="0"/>
              <a:t>‹#›</a:t>
            </a:fld>
            <a:endParaRPr lang="en-US"/>
          </a:p>
        </p:txBody>
      </p:sp>
    </p:spTree>
    <p:extLst>
      <p:ext uri="{BB962C8B-B14F-4D97-AF65-F5344CB8AC3E}">
        <p14:creationId xmlns:p14="http://schemas.microsoft.com/office/powerpoint/2010/main" val="20020299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Wingdings" pitchFamily="2" charset="2"/>
              <a:buChar char="Ø"/>
            </a:pPr>
            <a:r>
              <a:rPr lang="en-US" sz="1600" dirty="0" smtClean="0"/>
              <a:t>Hello. I am ______________.</a:t>
            </a:r>
          </a:p>
          <a:p>
            <a:pPr marL="171450" indent="-171450">
              <a:lnSpc>
                <a:spcPct val="150000"/>
              </a:lnSpc>
              <a:buFont typeface="Wingdings" pitchFamily="2" charset="2"/>
              <a:buChar char="Ø"/>
            </a:pPr>
            <a:r>
              <a:rPr lang="en-US" sz="1600" dirty="0" smtClean="0"/>
              <a:t>The IHS Division of Diabetes</a:t>
            </a:r>
            <a:r>
              <a:rPr lang="en-US" sz="1600" baseline="0" dirty="0" smtClean="0"/>
              <a:t> plays a central role in managing and supporting the Special Diabetes Program for Indians.</a:t>
            </a:r>
          </a:p>
          <a:p>
            <a:pPr marL="171450" indent="-171450">
              <a:lnSpc>
                <a:spcPct val="150000"/>
              </a:lnSpc>
              <a:buFont typeface="Wingdings" pitchFamily="2" charset="2"/>
              <a:buChar char="Ø"/>
            </a:pPr>
            <a:r>
              <a:rPr lang="en-US" sz="1600" dirty="0" smtClean="0"/>
              <a:t>Using</a:t>
            </a:r>
            <a:r>
              <a:rPr lang="en-US" sz="1600" baseline="0" dirty="0" smtClean="0"/>
              <a:t> current scientific research and evidence-based best practices, SDPI grant programs have made tremendous improvements in diabetes treatment and prevention  in both clinical settings and community-based programs.</a:t>
            </a:r>
            <a:endParaRPr lang="en-US" sz="1600"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305698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8052" y="4415790"/>
            <a:ext cx="6361044" cy="4183380"/>
          </a:xfrm>
        </p:spPr>
        <p:txBody>
          <a:bodyPr/>
          <a:lstStyle/>
          <a:p>
            <a:pPr marL="288925" indent="-288925">
              <a:buFont typeface="Wingdings" pitchFamily="2" charset="2"/>
              <a:buChar char="Ø"/>
            </a:pPr>
            <a:r>
              <a:rPr lang="en-US" sz="1400" dirty="0" smtClean="0">
                <a:cs typeface="Arial" pitchFamily="34" charset="0"/>
              </a:rPr>
              <a:t>In 2004, Congress established the SDPI Demonstration Projects to translate research findings on diabetes</a:t>
            </a:r>
            <a:r>
              <a:rPr lang="en-US" sz="1400" baseline="0" dirty="0" smtClean="0">
                <a:cs typeface="Arial" pitchFamily="34" charset="0"/>
              </a:rPr>
              <a:t> prevention and cardiovascular disease risk reduction into AI/AN</a:t>
            </a:r>
            <a:r>
              <a:rPr lang="en-US" sz="1400" dirty="0" smtClean="0">
                <a:cs typeface="Arial" pitchFamily="34" charset="0"/>
              </a:rPr>
              <a:t> </a:t>
            </a:r>
            <a:r>
              <a:rPr lang="en-US" sz="1400" baseline="0" dirty="0" smtClean="0">
                <a:cs typeface="Arial" pitchFamily="34" charset="0"/>
              </a:rPr>
              <a:t>communities.</a:t>
            </a:r>
          </a:p>
          <a:p>
            <a:pPr marL="288925" indent="-288925">
              <a:buFont typeface="Wingdings" pitchFamily="2" charset="2"/>
              <a:buChar char="Ø"/>
            </a:pPr>
            <a:r>
              <a:rPr lang="en-US" sz="1400" baseline="0" dirty="0" smtClean="0">
                <a:cs typeface="Arial" pitchFamily="34" charset="0"/>
              </a:rPr>
              <a:t>Overall, </a:t>
            </a:r>
            <a:r>
              <a:rPr lang="en-US" sz="1400" dirty="0" smtClean="0">
                <a:cs typeface="Arial" pitchFamily="34" charset="0"/>
              </a:rPr>
              <a:t>66 grants were funded that served 110</a:t>
            </a:r>
            <a:r>
              <a:rPr lang="en-US" sz="1400" baseline="0" dirty="0" smtClean="0">
                <a:cs typeface="Arial" pitchFamily="34" charset="0"/>
              </a:rPr>
              <a:t> tribal communities from 2004 to 2010.</a:t>
            </a:r>
            <a:r>
              <a:rPr lang="en-US" sz="1400" dirty="0" smtClean="0">
                <a:cs typeface="Arial" pitchFamily="34" charset="0"/>
              </a:rPr>
              <a:t> The Demonstration Projects have successfully completed a 6-year program translating the results of diabetes prevention and cardiovascular disease risk reduction research into diverse, real world Indian health settings. </a:t>
            </a:r>
          </a:p>
          <a:p>
            <a:pPr marL="288925" indent="-288925">
              <a:buFont typeface="Wingdings" pitchFamily="2" charset="2"/>
              <a:buChar char="Ø"/>
            </a:pPr>
            <a:r>
              <a:rPr lang="en-US" sz="1400" dirty="0" smtClean="0">
                <a:cs typeface="Arial" pitchFamily="34" charset="0"/>
              </a:rPr>
              <a:t>36 Diabetes Prevention projects successfully achieved the same level of weight loss as an original NIH-funded Diabetes Prevention Program Research study. In doing so, they prevented onset of diabetes in high-risk American Indian and Alaska Native people at a rate similar to the NIH study.</a:t>
            </a:r>
          </a:p>
          <a:p>
            <a:pPr marL="288925" indent="-288925">
              <a:buFont typeface="Wingdings" pitchFamily="2" charset="2"/>
              <a:buChar char="Ø"/>
            </a:pPr>
            <a:r>
              <a:rPr lang="en-US" sz="1400" dirty="0" smtClean="0">
                <a:cs typeface="Arial" pitchFamily="34" charset="0"/>
              </a:rPr>
              <a:t>And 30 Healthy Heart Demonstration Projects have successfully reduced cardiovascular disease risk in American Indians and Alaska Native people with diabetes. The percent of participants who met target goals for CVD risk factors (e.g., blood pressure and blood lipids) increased significantly after the case management intervention.</a:t>
            </a:r>
          </a:p>
          <a:p>
            <a:pPr marL="288925" indent="-288925">
              <a:buFont typeface="Wingdings" pitchFamily="2" charset="2"/>
              <a:buChar char="Ø"/>
            </a:pPr>
            <a:r>
              <a:rPr lang="en-US" sz="1400" dirty="0" smtClean="0">
                <a:cs typeface="Arial" pitchFamily="34" charset="0"/>
              </a:rPr>
              <a:t>As a result of their work, we now know that it is possible to reduce risk factors for diabetes and cardiovascular disease in American Indian and Alaska Native communities.</a:t>
            </a:r>
          </a:p>
          <a:p>
            <a:pPr marL="288925" indent="-288925">
              <a:buFont typeface="Wingdings" pitchFamily="2" charset="2"/>
              <a:buChar char="Ø"/>
            </a:pPr>
            <a:endParaRPr lang="en-US" sz="1400" dirty="0" smtClean="0">
              <a:cs typeface="Arial" pitchFamily="34" charset="0"/>
            </a:endParaRPr>
          </a:p>
          <a:p>
            <a:pPr>
              <a:lnSpc>
                <a:spcPts val="3200"/>
              </a:lnSpc>
            </a:pPr>
            <a:endParaRPr lang="en-US" sz="12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327732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15790"/>
            <a:ext cx="5661991" cy="4183380"/>
          </a:xfrm>
        </p:spPr>
        <p:txBody>
          <a:bodyPr/>
          <a:lstStyle/>
          <a:p>
            <a:pPr marL="288925" indent="-288925">
              <a:lnSpc>
                <a:spcPct val="150000"/>
              </a:lnSpc>
              <a:buFont typeface="Wingdings" pitchFamily="2" charset="2"/>
              <a:buChar char="Ø"/>
            </a:pPr>
            <a:r>
              <a:rPr lang="en-US" sz="1600" dirty="0" smtClean="0">
                <a:cs typeface="Arial" pitchFamily="34" charset="0"/>
              </a:rPr>
              <a:t>In September</a:t>
            </a:r>
            <a:r>
              <a:rPr lang="en-US" sz="1600" baseline="0" dirty="0" smtClean="0">
                <a:cs typeface="Arial" pitchFamily="34" charset="0"/>
              </a:rPr>
              <a:t> 2010, as a result of a new competitive grant process, the IHS awarded 68 cooperative agreements to previous and new sites to continue implementing successful activities from the original Demonstration Projects. </a:t>
            </a:r>
          </a:p>
          <a:p>
            <a:pPr marL="288925" indent="-288925">
              <a:lnSpc>
                <a:spcPct val="150000"/>
              </a:lnSpc>
              <a:buFont typeface="Wingdings" pitchFamily="2" charset="2"/>
              <a:buChar char="Ø"/>
            </a:pPr>
            <a:r>
              <a:rPr lang="en-US" sz="1600" baseline="0" dirty="0" smtClean="0">
                <a:cs typeface="Arial" pitchFamily="34" charset="0"/>
              </a:rPr>
              <a:t>There are 38 Diabetes Prevention Initiative sites and 30 Healthy Heart Initiative sites.</a:t>
            </a:r>
          </a:p>
          <a:p>
            <a:pPr marL="288925" indent="-288925">
              <a:lnSpc>
                <a:spcPct val="150000"/>
              </a:lnSpc>
              <a:buFont typeface="Wingdings" pitchFamily="2" charset="2"/>
              <a:buChar char="Ø"/>
            </a:pPr>
            <a:r>
              <a:rPr lang="en-US" sz="1600" dirty="0" smtClean="0">
                <a:cs typeface="Arial" pitchFamily="34" charset="0"/>
              </a:rPr>
              <a:t>The Demonstration projects have been successfully transitioned to </a:t>
            </a:r>
            <a:r>
              <a:rPr lang="en-US" sz="1600" b="1" dirty="0" smtClean="0">
                <a:cs typeface="Arial" pitchFamily="34" charset="0"/>
              </a:rPr>
              <a:t>Initiatives </a:t>
            </a:r>
            <a:r>
              <a:rPr lang="en-US" sz="1600" dirty="0" smtClean="0">
                <a:cs typeface="Arial" pitchFamily="34" charset="0"/>
              </a:rPr>
              <a:t>Programs to continue documenting activities and outcomes and disseminating information and best practices from the original Demonstration Projects.</a:t>
            </a:r>
          </a:p>
          <a:p>
            <a:r>
              <a:rPr lang="en-US" sz="1600" dirty="0" smtClean="0"/>
              <a:t> </a:t>
            </a:r>
            <a:endParaRPr lang="en-US" sz="1600" dirty="0" smtClean="0">
              <a:cs typeface="Arial" pitchFamily="34" charset="0"/>
            </a:endParaRPr>
          </a:p>
          <a:p>
            <a:endParaRPr lang="en-US" sz="1600"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34500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6699" y="4415790"/>
            <a:ext cx="6589713" cy="4582436"/>
          </a:xfrm>
        </p:spPr>
        <p:txBody>
          <a:bodyPr/>
          <a:lstStyle/>
          <a:p>
            <a:pPr marL="171450" indent="-171450">
              <a:lnSpc>
                <a:spcPts val="3000"/>
              </a:lnSpc>
              <a:buFont typeface="Wingdings" pitchFamily="2" charset="2"/>
              <a:buChar char="Ø"/>
            </a:pPr>
            <a:r>
              <a:rPr lang="en-US" sz="1400" dirty="0" smtClean="0">
                <a:cs typeface="Arial" pitchFamily="34" charset="0"/>
              </a:rPr>
              <a:t>The Indian Health Service Division of Diabetes Treatment and Prevention plays a central role in managing and supporting the Special Diabetes Program for Indians – a $150 million per year grant program. We strive to improve accountability and excellence in our programs through our national and area diabetes consultants by:</a:t>
            </a:r>
            <a:endParaRPr lang="en-US" sz="1400" baseline="0" dirty="0" smtClean="0">
              <a:cs typeface="Arial" pitchFamily="34" charset="0"/>
            </a:endParaRPr>
          </a:p>
          <a:p>
            <a:pPr marL="171450" marR="0" indent="-171450" algn="l" defTabSz="457200" rtl="0" eaLnBrk="1" fontAlgn="auto" latinLnBrk="0" hangingPunct="1">
              <a:lnSpc>
                <a:spcPts val="3000"/>
              </a:lnSpc>
              <a:spcBef>
                <a:spcPts val="0"/>
              </a:spcBef>
              <a:spcAft>
                <a:spcPts val="0"/>
              </a:spcAft>
              <a:buClrTx/>
              <a:buSzTx/>
              <a:buFont typeface="Wingdings" pitchFamily="2" charset="2"/>
              <a:buChar char="Ø"/>
              <a:tabLst/>
              <a:defRPr/>
            </a:pPr>
            <a:r>
              <a:rPr lang="en-US" sz="1400" dirty="0" smtClean="0">
                <a:cs typeface="Arial" pitchFamily="34" charset="0"/>
              </a:rPr>
              <a:t>Translating and disseminating the latest science to Indian health programs </a:t>
            </a:r>
          </a:p>
          <a:p>
            <a:pPr marL="171450" marR="0" indent="-171450" algn="l" defTabSz="457200" rtl="0" eaLnBrk="1" fontAlgn="auto" latinLnBrk="0" hangingPunct="1">
              <a:lnSpc>
                <a:spcPts val="3000"/>
              </a:lnSpc>
              <a:spcBef>
                <a:spcPts val="0"/>
              </a:spcBef>
              <a:spcAft>
                <a:spcPts val="0"/>
              </a:spcAft>
              <a:buClrTx/>
              <a:buSzTx/>
              <a:buFont typeface="Wingdings" pitchFamily="2" charset="2"/>
              <a:buChar char="Ø"/>
              <a:tabLst/>
              <a:defRPr/>
            </a:pPr>
            <a:r>
              <a:rPr lang="en-US" sz="1400" baseline="0" dirty="0" smtClean="0">
                <a:cs typeface="Arial" pitchFamily="34" charset="0"/>
              </a:rPr>
              <a:t>Providing comprehensive training on the latest diabetes science, best practices, and SDPI program management to the 404 SDPI grant</a:t>
            </a:r>
            <a:r>
              <a:rPr lang="en-US" sz="1400" dirty="0" smtClean="0">
                <a:cs typeface="Arial" pitchFamily="34" charset="0"/>
              </a:rPr>
              <a:t> programs.</a:t>
            </a:r>
            <a:endParaRPr lang="en-US" sz="1400" baseline="0" dirty="0" smtClean="0">
              <a:cs typeface="Arial" pitchFamily="34" charset="0"/>
            </a:endParaRPr>
          </a:p>
          <a:p>
            <a:pPr marL="171450" marR="0" indent="-171450" algn="l" defTabSz="457200" rtl="0" eaLnBrk="1" fontAlgn="auto" latinLnBrk="0" hangingPunct="1">
              <a:lnSpc>
                <a:spcPts val="3000"/>
              </a:lnSpc>
              <a:spcBef>
                <a:spcPts val="0"/>
              </a:spcBef>
              <a:spcAft>
                <a:spcPts val="0"/>
              </a:spcAft>
              <a:buClrTx/>
              <a:buSzTx/>
              <a:buFont typeface="Wingdings" pitchFamily="2" charset="2"/>
              <a:buChar char="Ø"/>
              <a:tabLst/>
              <a:defRPr/>
            </a:pPr>
            <a:r>
              <a:rPr lang="en-US" sz="1400" dirty="0" smtClean="0">
                <a:cs typeface="Arial" pitchFamily="34" charset="0"/>
              </a:rPr>
              <a:t>Major accomplishments include developing clinical tools such as the Standards of Care, and systems that monitor the outcomes of diabetes clinical care, such as the </a:t>
            </a:r>
            <a:r>
              <a:rPr lang="en-US" sz="1400" i="1" dirty="0" smtClean="0">
                <a:cs typeface="Arial" pitchFamily="34" charset="0"/>
              </a:rPr>
              <a:t>Annual IHS Diabetes Care and Outcomes Audit</a:t>
            </a:r>
            <a:r>
              <a:rPr lang="en-US" sz="1400" dirty="0" smtClean="0">
                <a:cs typeface="Arial" pitchFamily="34" charset="0"/>
              </a:rPr>
              <a:t>, and creating diabetes surveillance systems for tracking diabetes prevalence and complications and a dynamic website.  </a:t>
            </a:r>
          </a:p>
          <a:p>
            <a:pPr>
              <a:lnSpc>
                <a:spcPts val="3000"/>
              </a:lnSpc>
            </a:pPr>
            <a:endParaRPr lang="en-US" sz="1400" dirty="0" smtClean="0"/>
          </a:p>
          <a:p>
            <a:endParaRPr lang="en-US"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06863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Wingdings" pitchFamily="2" charset="2"/>
              <a:buChar char="Ø"/>
            </a:pPr>
            <a:r>
              <a:rPr lang="en-US" sz="1600" dirty="0" smtClean="0">
                <a:cs typeface="Arial" pitchFamily="34" charset="0"/>
              </a:rPr>
              <a:t>This is a screenshot of the IHS Division of Diabetes website’s homepage.</a:t>
            </a:r>
          </a:p>
          <a:p>
            <a:pPr marL="171450" indent="-171450">
              <a:lnSpc>
                <a:spcPct val="150000"/>
              </a:lnSpc>
              <a:buFont typeface="Wingdings" pitchFamily="2" charset="2"/>
              <a:buChar char="Ø"/>
            </a:pPr>
            <a:r>
              <a:rPr lang="en-US" sz="1600" dirty="0" smtClean="0">
                <a:cs typeface="Arial" pitchFamily="34" charset="0"/>
              </a:rPr>
              <a:t>It is the “go to” source for clinicians, SDPI program managers and staff, and community members wanting to learn more about diabetes.</a:t>
            </a:r>
            <a:r>
              <a:rPr lang="en-US" sz="1600" baseline="0" dirty="0" smtClean="0">
                <a:cs typeface="Arial" pitchFamily="34" charset="0"/>
              </a:rPr>
              <a:t> There are provider resources, spotlight features of SDPI programs and ever changing “What’s New” resources,</a:t>
            </a:r>
            <a:endParaRPr lang="en-US" sz="1600" dirty="0" smtClean="0">
              <a:cs typeface="Arial" pitchFamily="34" charset="0"/>
            </a:endParaRPr>
          </a:p>
          <a:p>
            <a:pPr>
              <a:lnSpc>
                <a:spcPct val="150000"/>
              </a:lnSpc>
            </a:pPr>
            <a:endParaRPr lang="en-US" sz="1600"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048012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4644" y="4850296"/>
            <a:ext cx="5446644" cy="3979671"/>
          </a:xfrm>
        </p:spPr>
        <p:txBody>
          <a:bodyPr/>
          <a:lstStyle/>
          <a:p>
            <a:pPr marL="171450" indent="-171450">
              <a:lnSpc>
                <a:spcPct val="150000"/>
              </a:lnSpc>
              <a:buFont typeface="Wingdings" pitchFamily="2" charset="2"/>
              <a:buChar char="Ø"/>
            </a:pPr>
            <a:endParaRPr lang="en-US" sz="16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556359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5287" y="4280452"/>
            <a:ext cx="6281530" cy="4731026"/>
          </a:xfrm>
        </p:spPr>
        <p:txBody>
          <a:bodyPr/>
          <a:lstStyle/>
          <a:p>
            <a:pPr marL="288925" indent="-288925">
              <a:lnSpc>
                <a:spcPct val="150000"/>
              </a:lnSpc>
              <a:buFont typeface="Wingdings" pitchFamily="2" charset="2"/>
              <a:buChar char="Ø"/>
            </a:pPr>
            <a:r>
              <a:rPr lang="en-US" sz="1600" kern="1200" dirty="0" smtClean="0">
                <a:solidFill>
                  <a:schemeClr val="tx1"/>
                </a:solidFill>
                <a:effectLst/>
                <a:cs typeface="Arial" pitchFamily="34" charset="0"/>
              </a:rPr>
              <a:t>Now in its 14</a:t>
            </a:r>
            <a:r>
              <a:rPr lang="en-US" sz="1600" kern="1200" baseline="30000" dirty="0" smtClean="0">
                <a:solidFill>
                  <a:schemeClr val="tx1"/>
                </a:solidFill>
                <a:effectLst/>
                <a:cs typeface="Arial" pitchFamily="34" charset="0"/>
              </a:rPr>
              <a:t>th</a:t>
            </a:r>
            <a:r>
              <a:rPr lang="en-US" sz="1600" kern="1200" dirty="0" smtClean="0">
                <a:solidFill>
                  <a:schemeClr val="tx1"/>
                </a:solidFill>
                <a:effectLst/>
                <a:cs typeface="Arial" pitchFamily="34" charset="0"/>
              </a:rPr>
              <a:t> year, the SDPI grant programs has implemented proven interventions to address the diabetes epidemic, </a:t>
            </a:r>
            <a:r>
              <a:rPr lang="en-US" sz="1600" b="1" kern="1200" dirty="0" smtClean="0">
                <a:solidFill>
                  <a:schemeClr val="tx1"/>
                </a:solidFill>
                <a:effectLst/>
                <a:cs typeface="Arial" pitchFamily="34" charset="0"/>
              </a:rPr>
              <a:t>often where few resources existed before. </a:t>
            </a:r>
          </a:p>
          <a:p>
            <a:pPr marL="346075" indent="-346075">
              <a:lnSpc>
                <a:spcPct val="150000"/>
              </a:lnSpc>
              <a:buFont typeface="Wingdings" pitchFamily="2" charset="2"/>
              <a:buChar char="Ø"/>
            </a:pPr>
            <a:r>
              <a:rPr lang="en-US" sz="1600" dirty="0" smtClean="0">
                <a:cs typeface="Arial" pitchFamily="34" charset="0"/>
              </a:rPr>
              <a:t>Here are some examples of how SDPI has increased access for diabetes services: </a:t>
            </a:r>
          </a:p>
          <a:p>
            <a:pPr marL="742868" lvl="1" indent="-285750">
              <a:lnSpc>
                <a:spcPct val="150000"/>
              </a:lnSpc>
              <a:buFont typeface="Arial" pitchFamily="34" charset="0"/>
              <a:buChar char="•"/>
            </a:pPr>
            <a:r>
              <a:rPr lang="en-US" sz="1600" dirty="0" smtClean="0">
                <a:cs typeface="Arial" pitchFamily="34" charset="0"/>
              </a:rPr>
              <a:t>An increase in </a:t>
            </a:r>
            <a:r>
              <a:rPr lang="en-US" sz="1600" b="1" dirty="0" smtClean="0">
                <a:cs typeface="Arial" pitchFamily="34" charset="0"/>
              </a:rPr>
              <a:t>diabetes clinics </a:t>
            </a:r>
            <a:r>
              <a:rPr lang="en-US" sz="1600" dirty="0" smtClean="0">
                <a:cs typeface="Arial" pitchFamily="34" charset="0"/>
              </a:rPr>
              <a:t>from 31% in 1997 before SDPI funding, to 71% in 2010.</a:t>
            </a:r>
          </a:p>
          <a:p>
            <a:pPr marL="742868" lvl="1" indent="-285750">
              <a:lnSpc>
                <a:spcPct val="150000"/>
              </a:lnSpc>
              <a:buFont typeface="Arial" pitchFamily="34" charset="0"/>
              <a:buChar char="•"/>
            </a:pPr>
            <a:r>
              <a:rPr lang="en-US" sz="1600" dirty="0" smtClean="0">
                <a:cs typeface="Arial" pitchFamily="34" charset="0"/>
              </a:rPr>
              <a:t>Similar increases for diabetes clinical teams and registries.</a:t>
            </a:r>
          </a:p>
          <a:p>
            <a:pPr marL="742868" lvl="1" indent="-285750">
              <a:lnSpc>
                <a:spcPct val="150000"/>
              </a:lnSpc>
              <a:buFont typeface="Arial" pitchFamily="34" charset="0"/>
              <a:buChar char="•"/>
            </a:pPr>
            <a:r>
              <a:rPr lang="en-US" sz="1600" dirty="0" smtClean="0">
                <a:cs typeface="Arial" pitchFamily="34" charset="0"/>
              </a:rPr>
              <a:t>And increased access to experts in nutrition, physical activity, and diabetes self-management education.</a:t>
            </a:r>
          </a:p>
          <a:p>
            <a:pPr marL="288925" indent="-288925">
              <a:lnSpc>
                <a:spcPct val="150000"/>
              </a:lnSpc>
              <a:buFont typeface="Wingdings" pitchFamily="2" charset="2"/>
              <a:buChar char="Ø"/>
            </a:pPr>
            <a:endParaRPr lang="en-US" sz="1200" kern="1200" dirty="0" smtClean="0">
              <a:solidFill>
                <a:schemeClr val="tx1"/>
              </a:solidFill>
              <a:effectLst/>
              <a:latin typeface="Arial" pitchFamily="34" charset="0"/>
              <a:cs typeface="Arial" pitchFamily="34" charset="0"/>
            </a:endParaRPr>
          </a:p>
          <a:p>
            <a:pPr marL="288925" indent="-288925"/>
            <a:endParaRPr lang="en-US" dirty="0" smtClean="0"/>
          </a:p>
          <a:p>
            <a:endParaRPr lang="en-US"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30533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458788"/>
            <a:ext cx="4648200" cy="3486150"/>
          </a:xfrm>
        </p:spPr>
      </p:sp>
      <p:sp>
        <p:nvSpPr>
          <p:cNvPr id="3" name="Notes Placeholder 2"/>
          <p:cNvSpPr>
            <a:spLocks noGrp="1"/>
          </p:cNvSpPr>
          <p:nvPr>
            <p:ph type="body" idx="1"/>
          </p:nvPr>
        </p:nvSpPr>
        <p:spPr>
          <a:xfrm>
            <a:off x="265043" y="4081671"/>
            <a:ext cx="6440557" cy="4956312"/>
          </a:xfrm>
        </p:spPr>
        <p:txBody>
          <a:bodyPr/>
          <a:lstStyle/>
          <a:p>
            <a:pPr marL="342900" indent="-342900">
              <a:lnSpc>
                <a:spcPts val="3000"/>
              </a:lnSpc>
              <a:buFont typeface="Wingdings" pitchFamily="2" charset="2"/>
              <a:buChar char="Ø"/>
            </a:pPr>
            <a:r>
              <a:rPr lang="en-US" sz="1600" dirty="0">
                <a:cs typeface="Arial" pitchFamily="34" charset="0"/>
              </a:rPr>
              <a:t>As access to diabetes services </a:t>
            </a:r>
            <a:r>
              <a:rPr lang="en-US" sz="1600" dirty="0" smtClean="0">
                <a:cs typeface="Arial" pitchFamily="34" charset="0"/>
              </a:rPr>
              <a:t>increased through the Special Diabetes Program for Indians, </a:t>
            </a:r>
            <a:r>
              <a:rPr lang="en-US" sz="1600" dirty="0">
                <a:cs typeface="Arial" pitchFamily="34" charset="0"/>
              </a:rPr>
              <a:t>diabetes health outcomes improved significantly in American Indian and Alaska Native communities. </a:t>
            </a:r>
            <a:r>
              <a:rPr lang="en-US" sz="1600" dirty="0" smtClean="0">
                <a:cs typeface="Arial" pitchFamily="34" charset="0"/>
              </a:rPr>
              <a:t>One </a:t>
            </a:r>
            <a:r>
              <a:rPr lang="en-US" sz="1600" dirty="0">
                <a:cs typeface="Arial" pitchFamily="34" charset="0"/>
              </a:rPr>
              <a:t>of the most important improvements has been a </a:t>
            </a:r>
            <a:r>
              <a:rPr lang="en-US" sz="1600" dirty="0" smtClean="0">
                <a:cs typeface="Arial" pitchFamily="34" charset="0"/>
              </a:rPr>
              <a:t>13.7% </a:t>
            </a:r>
            <a:r>
              <a:rPr lang="en-US" sz="1600" dirty="0">
                <a:cs typeface="Arial" pitchFamily="34" charset="0"/>
              </a:rPr>
              <a:t>decrease in the mean blood sugar level of American Indians and Alaska Natives with diagnosed diabetes, a major achievement over 15 years.</a:t>
            </a:r>
          </a:p>
          <a:p>
            <a:pPr marL="342900" indent="-342900">
              <a:lnSpc>
                <a:spcPts val="3000"/>
              </a:lnSpc>
              <a:buFont typeface="Wingdings" pitchFamily="2" charset="2"/>
              <a:buChar char="Ø"/>
            </a:pPr>
            <a:r>
              <a:rPr lang="en-US" sz="1600" dirty="0">
                <a:cs typeface="Arial" pitchFamily="34" charset="0"/>
              </a:rPr>
              <a:t>The average blood sugar level decreased from 9% in 1996 to 8% in 2011 as measured by the A1C test. </a:t>
            </a:r>
          </a:p>
          <a:p>
            <a:pPr marL="342900" indent="-342900">
              <a:lnSpc>
                <a:spcPts val="3000"/>
              </a:lnSpc>
              <a:buFont typeface="Wingdings" pitchFamily="2" charset="2"/>
              <a:buChar char="Ø"/>
            </a:pPr>
            <a:r>
              <a:rPr lang="en-US" sz="1600" dirty="0">
                <a:cs typeface="Arial" pitchFamily="34" charset="0"/>
              </a:rPr>
              <a:t>Decreases of this magnitude </a:t>
            </a:r>
            <a:r>
              <a:rPr lang="en-US" sz="1600" dirty="0" smtClean="0">
                <a:cs typeface="Arial" pitchFamily="34" charset="0"/>
              </a:rPr>
              <a:t>can reduce the risk of microvascular complications such as eye, kidney, and nerve diseases, by 40%*.  </a:t>
            </a:r>
          </a:p>
          <a:p>
            <a:r>
              <a:rPr lang="en-US" sz="1600" i="1" dirty="0" smtClean="0">
                <a:latin typeface="Arial" pitchFamily="34" charset="0"/>
                <a:cs typeface="Arial" pitchFamily="34" charset="0"/>
              </a:rPr>
              <a:t>(* </a:t>
            </a:r>
            <a:r>
              <a:rPr lang="en-US" sz="1100" i="1" dirty="0" smtClean="0">
                <a:latin typeface="Arial" pitchFamily="34" charset="0"/>
                <a:cs typeface="Arial" pitchFamily="34" charset="0"/>
              </a:rPr>
              <a:t>CDC. Na</a:t>
            </a:r>
            <a:r>
              <a:rPr lang="en-US" sz="1100" i="1" dirty="0" smtClean="0"/>
              <a:t>tional </a:t>
            </a:r>
            <a:r>
              <a:rPr lang="en-US" sz="1100" i="1" dirty="0"/>
              <a:t>diabetes fact sheet: national estimates and general information on diabetes and prediabetes in the United States, 2011. </a:t>
            </a:r>
            <a:r>
              <a:rPr lang="en-US" sz="1100" i="1" dirty="0" smtClean="0"/>
              <a:t>)</a:t>
            </a:r>
            <a:endParaRPr lang="en-US" sz="1100"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957651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Wingdings" pitchFamily="2" charset="2"/>
              <a:buChar char="Ø"/>
            </a:pPr>
            <a:r>
              <a:rPr lang="en-US" sz="1600" dirty="0" smtClean="0">
                <a:latin typeface="Calibri" pitchFamily="34" charset="0"/>
                <a:cs typeface="Calibri" pitchFamily="34" charset="0"/>
              </a:rPr>
              <a:t>The average LDL cholesterol declined from 118 mg/dL in 1998 to 95 mg/dL in 2011</a:t>
            </a:r>
            <a:r>
              <a:rPr lang="en-US" sz="1600" baseline="0" dirty="0" smtClean="0">
                <a:latin typeface="Calibri" pitchFamily="34" charset="0"/>
                <a:cs typeface="Calibri" pitchFamily="34" charset="0"/>
              </a:rPr>
              <a:t> – below the Standards of Care Target for LDL cholesterol of less than 100 mg/dL.</a:t>
            </a:r>
          </a:p>
          <a:p>
            <a:pPr marL="171450" indent="-171450">
              <a:lnSpc>
                <a:spcPct val="150000"/>
              </a:lnSpc>
              <a:buFont typeface="Wingdings" pitchFamily="2" charset="2"/>
              <a:buChar char="Ø"/>
            </a:pPr>
            <a:r>
              <a:rPr lang="en-US" sz="1600" baseline="0" dirty="0" smtClean="0">
                <a:latin typeface="Calibri" pitchFamily="34" charset="0"/>
                <a:cs typeface="Calibri" pitchFamily="34" charset="0"/>
              </a:rPr>
              <a:t>Improved control of LDL cholesterol can reduce cardiovascular complications by 20-50%. </a:t>
            </a:r>
            <a:r>
              <a:rPr lang="en-US" sz="1600" i="1" dirty="0" smtClean="0">
                <a:latin typeface="Calibri" pitchFamily="34" charset="0"/>
                <a:cs typeface="Calibri" pitchFamily="34" charset="0"/>
              </a:rPr>
              <a:t>(CDC. National diabetes fact sheet: national estimates and general information on diabetes and prediabetes in the United States, 2011. )</a:t>
            </a:r>
          </a:p>
          <a:p>
            <a:pPr marL="171450" indent="-171450">
              <a:lnSpc>
                <a:spcPct val="150000"/>
              </a:lnSpc>
              <a:buFont typeface="Wingdings" pitchFamily="2" charset="2"/>
              <a:buChar char="Ø"/>
            </a:pPr>
            <a:endParaRPr lang="en-US" sz="1600" dirty="0" smtClean="0">
              <a:latin typeface="Calibri" pitchFamily="34" charset="0"/>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967247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061" y="4415790"/>
            <a:ext cx="5976729" cy="4183380"/>
          </a:xfrm>
        </p:spPr>
        <p:txBody>
          <a:bodyPr/>
          <a:lstStyle/>
          <a:p>
            <a:pPr marL="171450" indent="-171450">
              <a:lnSpc>
                <a:spcPct val="150000"/>
              </a:lnSpc>
              <a:buFont typeface="Wingdings" pitchFamily="2" charset="2"/>
              <a:buChar char="Ø"/>
            </a:pPr>
            <a:r>
              <a:rPr lang="en-US" sz="1600" dirty="0">
                <a:latin typeface="+mj-lt"/>
              </a:rPr>
              <a:t>Blood pressure has been well-controlled throughout the SDPI era. The average blood glucose in 2011 was 131/75 mmHg. </a:t>
            </a:r>
          </a:p>
          <a:p>
            <a:pPr marL="171450" indent="-171450">
              <a:lnSpc>
                <a:spcPct val="150000"/>
              </a:lnSpc>
              <a:buFont typeface="Wingdings" pitchFamily="2" charset="2"/>
              <a:buChar char="Ø"/>
            </a:pPr>
            <a:r>
              <a:rPr lang="en-US" sz="1600" dirty="0">
                <a:latin typeface="+mj-lt"/>
              </a:rPr>
              <a:t>Blood pressure control reduces the risk of cardiovascular disease among people with diabetes by 33-50% and reduces the risk of eye, kidney, and nerve complications by about 33%. </a:t>
            </a:r>
          </a:p>
          <a:p>
            <a:pPr marL="171450" indent="-171450">
              <a:lnSpc>
                <a:spcPct val="150000"/>
              </a:lnSpc>
              <a:buFont typeface="Wingdings" pitchFamily="2" charset="2"/>
              <a:buChar char="Ø"/>
            </a:pPr>
            <a:r>
              <a:rPr lang="en-US" sz="1600" dirty="0">
                <a:latin typeface="+mj-lt"/>
              </a:rPr>
              <a:t>Lowering blood pressure in patients with early diabetic kidney disease can reduce the decline in their kidney function by 30-70</a:t>
            </a:r>
            <a:r>
              <a:rPr lang="en-US" sz="1600" dirty="0" smtClean="0">
                <a:latin typeface="+mj-lt"/>
              </a:rPr>
              <a:t>%. </a:t>
            </a:r>
          </a:p>
          <a:p>
            <a:pPr>
              <a:lnSpc>
                <a:spcPct val="150000"/>
              </a:lnSpc>
            </a:pPr>
            <a:r>
              <a:rPr lang="en-US" sz="1600" i="1" dirty="0" smtClean="0">
                <a:latin typeface="+mj-lt"/>
                <a:cs typeface="Arial" pitchFamily="34" charset="0"/>
              </a:rPr>
              <a:t>(</a:t>
            </a:r>
            <a:r>
              <a:rPr lang="en-US" sz="1600" i="1" dirty="0">
                <a:latin typeface="+mj-lt"/>
                <a:cs typeface="Arial" pitchFamily="34" charset="0"/>
              </a:rPr>
              <a:t>CDC. Na</a:t>
            </a:r>
            <a:r>
              <a:rPr lang="en-US" sz="1600" i="1" dirty="0">
                <a:latin typeface="+mj-lt"/>
              </a:rPr>
              <a:t>tional diabetes fact sheet: national estimates and general information on diabetes and prediabetes in the United States, 2011).</a:t>
            </a:r>
            <a:endParaRPr lang="en-US" sz="1600" i="1" dirty="0">
              <a:latin typeface="+mj-lt"/>
              <a:cs typeface="Arial" pitchFamily="34" charset="0"/>
            </a:endParaRPr>
          </a:p>
          <a:p>
            <a:pPr marL="171450" indent="-171450">
              <a:lnSpc>
                <a:spcPct val="150000"/>
              </a:lnSpc>
              <a:buFont typeface="Wingdings" pitchFamily="2" charset="2"/>
              <a:buChar char="Ø"/>
            </a:pPr>
            <a:endParaRPr lang="en-US" sz="1600" dirty="0">
              <a:latin typeface="+mj-lt"/>
            </a:endParaRPr>
          </a:p>
          <a:p>
            <a:endParaRPr lang="en-US" sz="1600" dirty="0">
              <a:latin typeface="+mj-lt"/>
            </a:endParaRPr>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1708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67408" y="4625008"/>
            <a:ext cx="5062331" cy="3974161"/>
          </a:xfrm>
        </p:spPr>
        <p:txBody>
          <a:bodyPr/>
          <a:lstStyle/>
          <a:p>
            <a:pPr marL="285750" indent="-285750">
              <a:lnSpc>
                <a:spcPct val="150000"/>
              </a:lnSpc>
              <a:buFont typeface="Wingdings" pitchFamily="2" charset="2"/>
              <a:buChar char="Ø"/>
            </a:pPr>
            <a:r>
              <a:rPr lang="en-US" sz="1600" dirty="0" smtClean="0">
                <a:latin typeface="+mj-lt"/>
                <a:cs typeface="Arial" pitchFamily="34" charset="0"/>
              </a:rPr>
              <a:t>Use of  blood pressure-lowering medications increased from 42% in 1997 to 72% in 2011. </a:t>
            </a:r>
          </a:p>
          <a:p>
            <a:pPr marL="285750" indent="-285750">
              <a:lnSpc>
                <a:spcPct val="150000"/>
              </a:lnSpc>
              <a:buFont typeface="Wingdings" pitchFamily="2" charset="2"/>
              <a:buChar char="Ø"/>
            </a:pPr>
            <a:r>
              <a:rPr lang="en-US" sz="1600" dirty="0" smtClean="0">
                <a:latin typeface="+mj-lt"/>
                <a:cs typeface="Arial" pitchFamily="34" charset="0"/>
              </a:rPr>
              <a:t>Treatment with angiotensin-converting enzyme (ACE)</a:t>
            </a:r>
            <a:r>
              <a:rPr lang="en-US" sz="1600" baseline="0" dirty="0" smtClean="0">
                <a:latin typeface="+mj-lt"/>
                <a:cs typeface="Arial" pitchFamily="34" charset="0"/>
              </a:rPr>
              <a:t> i</a:t>
            </a:r>
            <a:r>
              <a:rPr lang="en-US" sz="1600" dirty="0" smtClean="0">
                <a:latin typeface="+mj-lt"/>
                <a:cs typeface="Arial" pitchFamily="34" charset="0"/>
              </a:rPr>
              <a:t>nhibitors and angiotensin II receptor blockers (ARBs) has shown to be more effective in reducing the decline in kidney function than has treatment with other blood pressure-lowering medications</a:t>
            </a:r>
            <a:r>
              <a:rPr lang="en-US" sz="1600" baseline="0" dirty="0" smtClean="0">
                <a:latin typeface="+mj-lt"/>
                <a:cs typeface="Arial" pitchFamily="34" charset="0"/>
              </a:rPr>
              <a:t> </a:t>
            </a:r>
            <a:r>
              <a:rPr lang="en-US" sz="1600" i="1" baseline="0" dirty="0" smtClean="0">
                <a:latin typeface="+mj-lt"/>
                <a:cs typeface="Arial" pitchFamily="34" charset="0"/>
              </a:rPr>
              <a:t>(American Diabetes Association, 2012).</a:t>
            </a:r>
            <a:endParaRPr lang="en-US" sz="1600" i="1" dirty="0" smtClean="0">
              <a:latin typeface="+mj-lt"/>
              <a:cs typeface="Arial" pitchFamily="34" charset="0"/>
            </a:endParaRPr>
          </a:p>
          <a:p>
            <a:endParaRPr lang="en-US" sz="1600" i="1" dirty="0">
              <a:latin typeface="+mj-lt"/>
            </a:endParaRPr>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15665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930275"/>
            <a:ext cx="4648200" cy="3486150"/>
          </a:xfrm>
        </p:spPr>
      </p:sp>
      <p:sp>
        <p:nvSpPr>
          <p:cNvPr id="3" name="Notes Placeholder 2"/>
          <p:cNvSpPr>
            <a:spLocks noGrp="1"/>
          </p:cNvSpPr>
          <p:nvPr>
            <p:ph type="body" idx="1"/>
          </p:nvPr>
        </p:nvSpPr>
        <p:spPr/>
        <p:txBody>
          <a:bodyPr/>
          <a:lstStyle/>
          <a:p>
            <a:pPr marL="171450" indent="-171450">
              <a:lnSpc>
                <a:spcPct val="150000"/>
              </a:lnSpc>
              <a:buFont typeface="Wingdings" pitchFamily="2" charset="2"/>
              <a:buChar char="Ø"/>
            </a:pPr>
            <a:r>
              <a:rPr lang="en-US" sz="1600" dirty="0" smtClean="0"/>
              <a:t>With the Balanced Budget Act of 1997, Congress established the Special Diabetes Program for Indians – SDPI – in response to the diabetes epidemic among American Indian and Alaska Native people.</a:t>
            </a:r>
          </a:p>
          <a:p>
            <a:pPr marL="171450" indent="-171450">
              <a:lnSpc>
                <a:spcPct val="150000"/>
              </a:lnSpc>
              <a:buFont typeface="Wingdings" pitchFamily="2" charset="2"/>
              <a:buChar char="Ø"/>
            </a:pPr>
            <a:r>
              <a:rPr lang="en-US" sz="1600" dirty="0" smtClean="0"/>
              <a:t>Today, the SDPI is a $150 million per year program that provides grants for 404 IHS, Tribal, and Urban Indian health programs across the Indian health systems. At Congress’ direction, SDPI has two components: the Community-Directed Programs, and the Demonstration Projects which were transitioned into SDPI Initiatives in October 2010.</a:t>
            </a:r>
          </a:p>
          <a:p>
            <a:endParaRPr lang="en-US" sz="1600"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644086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1547" y="4415790"/>
            <a:ext cx="6387549" cy="4595688"/>
          </a:xfrm>
        </p:spPr>
        <p:txBody>
          <a:bodyPr/>
          <a:lstStyle/>
          <a:p>
            <a:pPr marL="349250" indent="-349250">
              <a:buFont typeface="Wingdings" pitchFamily="2" charset="2"/>
              <a:buChar char="Ø"/>
            </a:pPr>
            <a:r>
              <a:rPr lang="en-US" sz="1600" kern="1200" dirty="0" smtClean="0">
                <a:solidFill>
                  <a:schemeClr val="tx1"/>
                </a:solidFill>
                <a:effectLst/>
                <a:cs typeface="Arial" pitchFamily="34" charset="0"/>
              </a:rPr>
              <a:t>The most important impact of these combined and sustained clinical improvements is seen in the dramatic drop in the rate of end stage renal disease, or ESRD, in American Indian and Alaska Native people with diabetes when compared with other racial and ethnic groups in the U.S.  </a:t>
            </a:r>
          </a:p>
          <a:p>
            <a:pPr marL="349250" indent="-349250">
              <a:lnSpc>
                <a:spcPts val="3300"/>
              </a:lnSpc>
              <a:buFont typeface="Wingdings" pitchFamily="2" charset="2"/>
              <a:buChar char="Ø"/>
            </a:pPr>
            <a:r>
              <a:rPr lang="en-US" sz="1600" kern="1200" dirty="0" smtClean="0">
                <a:solidFill>
                  <a:schemeClr val="tx1"/>
                </a:solidFill>
                <a:effectLst/>
                <a:cs typeface="Arial" pitchFamily="34" charset="0"/>
              </a:rPr>
              <a:t>Between 1995 and 2006, the incident rate of ESRD in American Indian and Alaska Native people with diabetes fell by 27.7% – a greater decline than for any other racial or ethnic group. </a:t>
            </a:r>
          </a:p>
          <a:p>
            <a:pPr marL="349250" indent="-349250">
              <a:lnSpc>
                <a:spcPts val="3300"/>
              </a:lnSpc>
              <a:buFont typeface="Wingdings" pitchFamily="2" charset="2"/>
              <a:buChar char="Ø"/>
            </a:pPr>
            <a:r>
              <a:rPr lang="en-US" sz="1600" kern="1200" dirty="0" smtClean="0">
                <a:solidFill>
                  <a:schemeClr val="tx1"/>
                </a:solidFill>
                <a:effectLst/>
                <a:cs typeface="Arial" pitchFamily="34" charset="0"/>
              </a:rPr>
              <a:t>Given that Medicare costs per year for one patient on hemodialysis were $82,285 in 2009, this reduction in new cases of ESRD means a decrease in the number of patients requiring dialysis—translating into millions of dollars in cost savings for Medicare, IHS, and other third-party payers. </a:t>
            </a:r>
          </a:p>
          <a:p>
            <a:pPr marL="349250" indent="-349250">
              <a:lnSpc>
                <a:spcPts val="3300"/>
              </a:lnSpc>
            </a:pPr>
            <a:r>
              <a:rPr lang="en-US" sz="1600" kern="1200" dirty="0" smtClean="0">
                <a:solidFill>
                  <a:schemeClr val="tx1"/>
                </a:solidFill>
                <a:effectLst/>
                <a:cs typeface="Arial" pitchFamily="34" charset="0"/>
              </a:rPr>
              <a:t> </a:t>
            </a:r>
          </a:p>
          <a:p>
            <a:pPr marL="349250" indent="-349250"/>
            <a:endParaRPr lang="en-US" sz="1400" dirty="0" smtClean="0"/>
          </a:p>
          <a:p>
            <a:endParaRPr lang="en-US"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256166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15790"/>
            <a:ext cx="5661991" cy="4183380"/>
          </a:xfrm>
        </p:spPr>
        <p:txBody>
          <a:bodyPr/>
          <a:lstStyle/>
          <a:p>
            <a:endParaRPr lang="en-US" sz="1600"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34500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1791" y="4415789"/>
            <a:ext cx="6440557" cy="4622193"/>
          </a:xfrm>
        </p:spPr>
        <p:txBody>
          <a:bodyPr/>
          <a:lstStyle/>
          <a:p>
            <a:pPr marL="171450" indent="-171450" algn="l">
              <a:lnSpc>
                <a:spcPct val="150000"/>
              </a:lnSpc>
              <a:buFont typeface="Wingdings" pitchFamily="2" charset="2"/>
              <a:buChar char="Ø"/>
            </a:pPr>
            <a:r>
              <a:rPr lang="en-US" sz="1600" b="1" dirty="0" smtClean="0"/>
              <a:t>“</a:t>
            </a:r>
            <a:r>
              <a:rPr lang="en-US" sz="1600" dirty="0" smtClean="0"/>
              <a:t>I lost my parents and a sister from complications of diabetes. </a:t>
            </a:r>
          </a:p>
          <a:p>
            <a:pPr marL="171450" indent="-171450" algn="l">
              <a:lnSpc>
                <a:spcPct val="150000"/>
              </a:lnSpc>
              <a:buFont typeface="Wingdings" pitchFamily="2" charset="2"/>
              <a:buChar char="Ø"/>
            </a:pPr>
            <a:r>
              <a:rPr lang="en-US" sz="1600" dirty="0" smtClean="0"/>
              <a:t>I have 8 brothers and sisters living with diabetes. I was diagnosed in 1993. </a:t>
            </a:r>
          </a:p>
          <a:p>
            <a:pPr marL="171450" indent="-171450" algn="l">
              <a:lnSpc>
                <a:spcPct val="150000"/>
              </a:lnSpc>
              <a:buFont typeface="Wingdings" pitchFamily="2" charset="2"/>
              <a:buChar char="Ø"/>
            </a:pPr>
            <a:r>
              <a:rPr lang="en-US" sz="1600" dirty="0" smtClean="0"/>
              <a:t>My motivation to join the Cherokee SDPI Community-Directed</a:t>
            </a:r>
            <a:r>
              <a:rPr lang="en-US" sz="1600" baseline="0" dirty="0" smtClean="0"/>
              <a:t> </a:t>
            </a:r>
            <a:r>
              <a:rPr lang="en-US" sz="1600" dirty="0" smtClean="0"/>
              <a:t>Diabetes Program in 2007 came when I was at the clinic because my blood sugars were out of control, even though I was on the maximum dosage of insulin and oral medications. With the support of the program staff, I have lost 35 pounds and am in control of my diabetes. After 17 years, I no longer require insulin to manage my diabetes. </a:t>
            </a:r>
          </a:p>
          <a:p>
            <a:pPr marL="171450" indent="-171450" algn="l">
              <a:lnSpc>
                <a:spcPct val="150000"/>
              </a:lnSpc>
              <a:buFont typeface="Wingdings" pitchFamily="2" charset="2"/>
              <a:buChar char="Ø"/>
            </a:pPr>
            <a:r>
              <a:rPr lang="en-US" sz="1600" dirty="0" smtClean="0"/>
              <a:t>Honestly, I love the Cherokee Diabetes Program! It has challenged me in new ways and given me the opportunity to take control of my diabetes, my health, and my future.” Ulela Harris, Eastern Band of Cherokee Indians, NC</a:t>
            </a:r>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606994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930275"/>
            <a:ext cx="4648200" cy="3486150"/>
          </a:xfrm>
        </p:spPr>
      </p:sp>
      <p:sp>
        <p:nvSpPr>
          <p:cNvPr id="3" name="Notes Placeholder 2"/>
          <p:cNvSpPr>
            <a:spLocks noGrp="1"/>
          </p:cNvSpPr>
          <p:nvPr>
            <p:ph type="body" idx="1"/>
          </p:nvPr>
        </p:nvSpPr>
        <p:spPr>
          <a:xfrm>
            <a:off x="407504" y="4416424"/>
            <a:ext cx="6165574" cy="4528793"/>
          </a:xfrm>
        </p:spPr>
        <p:txBody>
          <a:bodyPr/>
          <a:lstStyle/>
          <a:p>
            <a:endParaRPr lang="en-US"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72402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15790"/>
            <a:ext cx="5661991" cy="4183380"/>
          </a:xfrm>
        </p:spPr>
        <p:txBody>
          <a:bodyPr/>
          <a:lstStyle/>
          <a:p>
            <a:pPr marL="288925" indent="-288925">
              <a:lnSpc>
                <a:spcPct val="150000"/>
              </a:lnSpc>
              <a:buFont typeface="Wingdings" pitchFamily="2" charset="2"/>
              <a:buChar char="Ø"/>
            </a:pPr>
            <a:endParaRPr lang="en-US" sz="1600" dirty="0" smtClean="0">
              <a:cs typeface="Arial" pitchFamily="34" charset="0"/>
            </a:endParaRPr>
          </a:p>
          <a:p>
            <a:r>
              <a:rPr lang="en-US" sz="1600" dirty="0" smtClean="0"/>
              <a:t> </a:t>
            </a:r>
            <a:endParaRPr lang="en-US" sz="1600" dirty="0" smtClean="0">
              <a:cs typeface="Arial" pitchFamily="34" charset="0"/>
            </a:endParaRPr>
          </a:p>
          <a:p>
            <a:endParaRPr lang="en-US" sz="1600"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34500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847522" cy="4183380"/>
          </a:xfrm>
        </p:spPr>
        <p:txBody>
          <a:bodyPr/>
          <a:lstStyle/>
          <a:p>
            <a:endParaRPr lang="en-US" sz="1600"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41035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4644" y="4850296"/>
            <a:ext cx="5446644" cy="3979671"/>
          </a:xfrm>
        </p:spPr>
        <p:txBody>
          <a:bodyPr/>
          <a:lstStyle/>
          <a:p>
            <a:pPr marL="171450" indent="-171450">
              <a:lnSpc>
                <a:spcPct val="150000"/>
              </a:lnSpc>
              <a:buFont typeface="Wingdings" pitchFamily="2" charset="2"/>
              <a:buChar char="Ø"/>
            </a:pPr>
            <a:r>
              <a:rPr lang="en-US" sz="1600" kern="1200" dirty="0" smtClean="0">
                <a:solidFill>
                  <a:schemeClr val="tx1"/>
                </a:solidFill>
                <a:effectLst/>
              </a:rPr>
              <a:t>The program has grown from $30 million  in 1997 to 2000 to $100 million in the years 2001-2003, to the current funding of $150 million per year through FY 2013. </a:t>
            </a:r>
          </a:p>
          <a:p>
            <a:pPr marL="171450" indent="-171450">
              <a:lnSpc>
                <a:spcPct val="150000"/>
              </a:lnSpc>
              <a:buFont typeface="Wingdings" pitchFamily="2" charset="2"/>
              <a:buChar char="Ø"/>
            </a:pPr>
            <a:r>
              <a:rPr lang="en-US" sz="1600" dirty="0" smtClean="0"/>
              <a:t>SDPI </a:t>
            </a:r>
            <a:r>
              <a:rPr lang="en-US" sz="1600" dirty="0"/>
              <a:t>has provided the funding, tools, training, support, and clinical data to help the Indian health system make tremendous changes in the diabetes landscape in American Indian and Alaska Native communities.</a:t>
            </a:r>
          </a:p>
          <a:p>
            <a:pPr marL="171450" indent="-171450">
              <a:lnSpc>
                <a:spcPct val="150000"/>
              </a:lnSpc>
              <a:buFont typeface="Wingdings" pitchFamily="2" charset="2"/>
              <a:buChar char="Ø"/>
            </a:pPr>
            <a:endParaRPr lang="en-US" sz="16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5635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4557" y="4415789"/>
            <a:ext cx="6228521" cy="4635445"/>
          </a:xfrm>
        </p:spPr>
        <p:txBody>
          <a:bodyPr/>
          <a:lstStyle/>
          <a:p>
            <a:r>
              <a:rPr lang="en-US" sz="1600" kern="1200" dirty="0" smtClean="0">
                <a:solidFill>
                  <a:srgbClr val="0070C0"/>
                </a:solidFill>
                <a:effectLst/>
              </a:rPr>
              <a:t>(Optional – the 3 slides provide detailed legislative history)</a:t>
            </a:r>
          </a:p>
          <a:p>
            <a:pPr marL="285750" indent="-285750">
              <a:buFont typeface="Wingdings" pitchFamily="2" charset="2"/>
              <a:buChar char="Ø"/>
            </a:pPr>
            <a:r>
              <a:rPr lang="en-US" sz="1600" kern="1200" dirty="0" smtClean="0">
                <a:solidFill>
                  <a:schemeClr val="tx1"/>
                </a:solidFill>
                <a:effectLst/>
              </a:rPr>
              <a:t>The </a:t>
            </a:r>
            <a:r>
              <a:rPr lang="en-US" sz="1600" i="0" kern="1200" dirty="0" smtClean="0">
                <a:solidFill>
                  <a:schemeClr val="tx1"/>
                </a:solidFill>
                <a:effectLst/>
              </a:rPr>
              <a:t>Special Diabetes Program for Indians </a:t>
            </a:r>
            <a:r>
              <a:rPr lang="en-US" sz="1600" kern="1200" dirty="0" smtClean="0">
                <a:solidFill>
                  <a:schemeClr val="tx1"/>
                </a:solidFill>
                <a:effectLst/>
              </a:rPr>
              <a:t>resulted from a bipartisan Congressional plan to provide funds for the treatment and prevention of diabetes in American Indians and Alaska Natives. This initiative came in the wake of increasing public concern about the human and economic costs of diabetes in the United States and its growing prevalence in vulnerable populations, particularly American Indians and Alaska Natives.</a:t>
            </a:r>
          </a:p>
          <a:p>
            <a:r>
              <a:rPr lang="en-US" sz="1600" kern="1200" dirty="0" smtClean="0">
                <a:solidFill>
                  <a:schemeClr val="tx1"/>
                </a:solidFill>
                <a:effectLst/>
              </a:rPr>
              <a:t> Congress established the initial </a:t>
            </a:r>
            <a:r>
              <a:rPr lang="en-US" sz="1600" i="0" kern="1200" dirty="0" smtClean="0">
                <a:solidFill>
                  <a:schemeClr val="tx1"/>
                </a:solidFill>
                <a:effectLst/>
              </a:rPr>
              <a:t>Special Diabetes Program for Indians </a:t>
            </a:r>
            <a:r>
              <a:rPr lang="en-US" sz="1600" kern="1200" dirty="0" smtClean="0">
                <a:solidFill>
                  <a:schemeClr val="tx1"/>
                </a:solidFill>
                <a:effectLst/>
              </a:rPr>
              <a:t>through the Balanced Budget Act of 1997 for the “prevention and treatment of diabetes” in American Indians and Alaska Natives. </a:t>
            </a:r>
          </a:p>
          <a:p>
            <a:pPr marL="171450" marR="0" indent="-171450" algn="l" defTabSz="457200" rtl="0" eaLnBrk="1" fontAlgn="auto" latinLnBrk="0" hangingPunct="1">
              <a:lnSpc>
                <a:spcPct val="100000"/>
              </a:lnSpc>
              <a:spcBef>
                <a:spcPts val="0"/>
              </a:spcBef>
              <a:spcAft>
                <a:spcPts val="0"/>
              </a:spcAft>
              <a:buClrTx/>
              <a:buSzTx/>
              <a:buFont typeface="Wingdings" pitchFamily="2" charset="2"/>
              <a:buChar char="Ø"/>
              <a:tabLst/>
              <a:defRPr/>
            </a:pPr>
            <a:r>
              <a:rPr lang="en-US" sz="1600" kern="1200" dirty="0" smtClean="0">
                <a:solidFill>
                  <a:schemeClr val="tx1"/>
                </a:solidFill>
                <a:effectLst/>
              </a:rPr>
              <a:t>In</a:t>
            </a:r>
            <a:r>
              <a:rPr lang="en-US" sz="1600" kern="1200" baseline="0" dirty="0" smtClean="0">
                <a:solidFill>
                  <a:schemeClr val="tx1"/>
                </a:solidFill>
                <a:effectLst/>
              </a:rPr>
              <a:t> 1998, IHS awarded grants across Indian health with a budget of $30 million per year.</a:t>
            </a:r>
            <a:endParaRPr lang="en-US" sz="1600" kern="1200" dirty="0" smtClean="0">
              <a:solidFill>
                <a:schemeClr val="tx1"/>
              </a:solidFill>
              <a:effectLst/>
            </a:endParaRPr>
          </a:p>
          <a:p>
            <a:pPr marL="171450" indent="-171450">
              <a:buFont typeface="Wingdings" pitchFamily="2" charset="2"/>
              <a:buChar char="Ø"/>
            </a:pPr>
            <a:r>
              <a:rPr lang="en-US" sz="1600" kern="1200" dirty="0" smtClean="0">
                <a:solidFill>
                  <a:schemeClr val="tx1"/>
                </a:solidFill>
                <a:effectLst/>
              </a:rPr>
              <a:t> In</a:t>
            </a:r>
            <a:r>
              <a:rPr lang="en-US" sz="1600" kern="1200" baseline="0" dirty="0" smtClean="0">
                <a:solidFill>
                  <a:schemeClr val="tx1"/>
                </a:solidFill>
                <a:effectLst/>
              </a:rPr>
              <a:t> 2001, Congress added $70 million per year through the </a:t>
            </a:r>
            <a:r>
              <a:rPr lang="en-US" sz="1600" kern="1200" dirty="0" smtClean="0">
                <a:solidFill>
                  <a:schemeClr val="tx1"/>
                </a:solidFill>
                <a:effectLst/>
              </a:rPr>
              <a:t>Consolidated Appropriations Act;</a:t>
            </a:r>
            <a:r>
              <a:rPr lang="en-US" sz="1600" kern="1200" baseline="0" dirty="0" smtClean="0">
                <a:solidFill>
                  <a:schemeClr val="tx1"/>
                </a:solidFill>
                <a:effectLst/>
              </a:rPr>
              <a:t> increasing yearly grant funding to $100 million through 2003 with the addition of implementing a best practices approach.</a:t>
            </a:r>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556359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8051" y="4415790"/>
            <a:ext cx="6135757" cy="4582436"/>
          </a:xfrm>
        </p:spPr>
        <p:txBody>
          <a:bodyPr/>
          <a:lstStyle/>
          <a:p>
            <a:pPr marL="171450" indent="-171450">
              <a:lnSpc>
                <a:spcPct val="150000"/>
              </a:lnSpc>
              <a:buFont typeface="Wingdings" pitchFamily="2" charset="2"/>
              <a:buChar char="Ø"/>
            </a:pPr>
            <a:r>
              <a:rPr lang="en-US" sz="1600" kern="1200" dirty="0" smtClean="0">
                <a:solidFill>
                  <a:schemeClr val="tx1"/>
                </a:solidFill>
                <a:effectLst/>
              </a:rPr>
              <a:t>House Resolution 5738 in 2004</a:t>
            </a:r>
            <a:r>
              <a:rPr lang="en-US" sz="1600" kern="1200" baseline="0" dirty="0" smtClean="0">
                <a:solidFill>
                  <a:schemeClr val="tx1"/>
                </a:solidFill>
                <a:effectLst/>
              </a:rPr>
              <a:t> increased funding to $150 million per year to:</a:t>
            </a:r>
          </a:p>
          <a:p>
            <a:pPr marL="628650" lvl="1" indent="-171450">
              <a:lnSpc>
                <a:spcPct val="150000"/>
              </a:lnSpc>
              <a:buFont typeface="Wingdings" pitchFamily="2" charset="2"/>
              <a:buChar char="Ø"/>
            </a:pPr>
            <a:r>
              <a:rPr lang="en-US" sz="1600" kern="1200" baseline="0" dirty="0" smtClean="0">
                <a:solidFill>
                  <a:schemeClr val="tx1"/>
                </a:solidFill>
                <a:effectLst/>
              </a:rPr>
              <a:t> Continue the Community-Directed Diabetes Program,</a:t>
            </a:r>
          </a:p>
          <a:p>
            <a:pPr marL="628650" lvl="1" indent="-171450">
              <a:lnSpc>
                <a:spcPct val="150000"/>
              </a:lnSpc>
              <a:buFont typeface="Wingdings" pitchFamily="2" charset="2"/>
              <a:buChar char="Ø"/>
            </a:pPr>
            <a:r>
              <a:rPr lang="en-US" sz="1600" kern="1200" baseline="0" dirty="0" smtClean="0">
                <a:solidFill>
                  <a:schemeClr val="tx1"/>
                </a:solidFill>
                <a:effectLst/>
              </a:rPr>
              <a:t> Strengthen the diabetes data infrastructure, and</a:t>
            </a:r>
          </a:p>
          <a:p>
            <a:pPr marL="628650" marR="0" lvl="1" indent="-171450" algn="l" defTabSz="457200" rtl="0" eaLnBrk="1" fontAlgn="auto" latinLnBrk="0" hangingPunct="1">
              <a:lnSpc>
                <a:spcPct val="150000"/>
              </a:lnSpc>
              <a:spcBef>
                <a:spcPts val="0"/>
              </a:spcBef>
              <a:spcAft>
                <a:spcPts val="0"/>
              </a:spcAft>
              <a:buClrTx/>
              <a:buSzTx/>
              <a:buFont typeface="Wingdings" pitchFamily="2" charset="2"/>
              <a:buChar char="Ø"/>
              <a:tabLst/>
              <a:defRPr/>
            </a:pPr>
            <a:r>
              <a:rPr lang="en-US" sz="1600" kern="1200" baseline="0" dirty="0" smtClean="0">
                <a:solidFill>
                  <a:schemeClr val="tx1"/>
                </a:solidFill>
                <a:effectLst/>
              </a:rPr>
              <a:t> </a:t>
            </a:r>
            <a:r>
              <a:rPr lang="en-US" sz="1600" dirty="0" smtClean="0">
                <a:effectLst/>
              </a:rPr>
              <a:t>Develop and implement competitive Demonstration Projects for: </a:t>
            </a:r>
            <a:br>
              <a:rPr lang="en-US" sz="1600" dirty="0" smtClean="0">
                <a:effectLst/>
              </a:rPr>
            </a:br>
            <a:r>
              <a:rPr lang="en-US" sz="1600" dirty="0" smtClean="0">
                <a:effectLst/>
              </a:rPr>
              <a:t>(1) primary prevention of diabetes in American Indians and Alaska Natives at risk for developing diabetes; and </a:t>
            </a:r>
          </a:p>
          <a:p>
            <a:pPr marL="628650" marR="0" lvl="1" indent="-171450" algn="l" defTabSz="457200" rtl="0" eaLnBrk="1" fontAlgn="auto" latinLnBrk="0" hangingPunct="1">
              <a:lnSpc>
                <a:spcPct val="150000"/>
              </a:lnSpc>
              <a:spcBef>
                <a:spcPts val="0"/>
              </a:spcBef>
              <a:spcAft>
                <a:spcPts val="0"/>
              </a:spcAft>
              <a:buClrTx/>
              <a:buSzTx/>
              <a:buFont typeface="Wingdings" pitchFamily="2" charset="2"/>
              <a:buChar char="Ø"/>
              <a:tabLst/>
              <a:defRPr/>
            </a:pPr>
            <a:r>
              <a:rPr lang="en-US" sz="1600" dirty="0" smtClean="0">
                <a:effectLst/>
              </a:rPr>
              <a:t>(2) cardiovascular disease risk reduction in American Indians and Alaska Natives with diabetes.</a:t>
            </a:r>
            <a:endParaRPr lang="en-US" sz="1600" dirty="0" smtClean="0">
              <a:effectLst/>
              <a:latin typeface="Times"/>
              <a:cs typeface="Times New Roman"/>
            </a:endParaRPr>
          </a:p>
          <a:p>
            <a:pPr marL="171450" indent="-171450">
              <a:lnSpc>
                <a:spcPct val="150000"/>
              </a:lnSpc>
              <a:buFont typeface="Wingdings" pitchFamily="2" charset="2"/>
              <a:buChar char="Ø"/>
            </a:pPr>
            <a:r>
              <a:rPr lang="en-US" sz="1600" i="0" kern="1200" dirty="0" smtClean="0">
                <a:solidFill>
                  <a:schemeClr val="tx1"/>
                </a:solidFill>
                <a:effectLst/>
              </a:rPr>
              <a:t>SDPI funding </a:t>
            </a:r>
            <a:r>
              <a:rPr lang="en-US" sz="1600" kern="1200" dirty="0" smtClean="0">
                <a:solidFill>
                  <a:schemeClr val="tx1"/>
                </a:solidFill>
                <a:effectLst/>
              </a:rPr>
              <a:t>was reauthorized in 2007 and again in 2008 extending it through fiscal year 2011. </a:t>
            </a:r>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55635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Wingdings" pitchFamily="2" charset="2"/>
              <a:buChar char="Ø"/>
            </a:pPr>
            <a:r>
              <a:rPr lang="en-US" sz="1600" kern="1200" dirty="0" smtClean="0">
                <a:solidFill>
                  <a:schemeClr val="tx1"/>
                </a:solidFill>
                <a:effectLst/>
                <a:latin typeface="+mn-lt"/>
                <a:ea typeface="+mn-ea"/>
                <a:cs typeface="+mn-cs"/>
              </a:rPr>
              <a:t>In December 2010, Congress extended the SDPI for two additional years through fiscal year 2013, at the current funding level of $150 million a year. </a:t>
            </a:r>
          </a:p>
          <a:p>
            <a:pPr marL="171450" indent="-171450">
              <a:lnSpc>
                <a:spcPct val="150000"/>
              </a:lnSpc>
              <a:buFont typeface="Wingdings" pitchFamily="2" charset="2"/>
              <a:buChar char="Ø"/>
            </a:pPr>
            <a:r>
              <a:rPr lang="en-US" sz="1600" kern="1200" dirty="0" smtClean="0">
                <a:solidFill>
                  <a:schemeClr val="tx1"/>
                </a:solidFill>
                <a:effectLst/>
                <a:latin typeface="+mn-lt"/>
                <a:ea typeface="+mn-ea"/>
                <a:cs typeface="+mn-cs"/>
              </a:rPr>
              <a:t>As a result, the </a:t>
            </a:r>
            <a:r>
              <a:rPr lang="en-US" sz="1600" i="1" kern="1200" dirty="0" smtClean="0">
                <a:solidFill>
                  <a:schemeClr val="tx1"/>
                </a:solidFill>
                <a:effectLst/>
                <a:latin typeface="+mn-lt"/>
                <a:ea typeface="+mn-ea"/>
                <a:cs typeface="+mn-cs"/>
              </a:rPr>
              <a:t>Special Diabetes Program for Indians</a:t>
            </a:r>
            <a:r>
              <a:rPr lang="en-US" sz="1600" kern="1200" dirty="0" smtClean="0">
                <a:solidFill>
                  <a:schemeClr val="tx1"/>
                </a:solidFill>
                <a:effectLst/>
                <a:latin typeface="+mn-lt"/>
                <a:ea typeface="+mn-ea"/>
                <a:cs typeface="+mn-cs"/>
              </a:rPr>
              <a:t> now operates with a budget of $150 million per year and provides grants for diabetes treatment and prevention services to 404 IHS, Tribal, and Urban Indian health programs. </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556359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4557" y="4415789"/>
            <a:ext cx="6202017" cy="4661949"/>
          </a:xfrm>
        </p:spPr>
        <p:txBody>
          <a:bodyPr/>
          <a:lstStyle/>
          <a:p>
            <a:pPr marL="171450" indent="-171450">
              <a:buFont typeface="Wingdings" pitchFamily="2" charset="2"/>
              <a:buChar char="Ø"/>
            </a:pPr>
            <a:r>
              <a:rPr lang="en-US" sz="1400" dirty="0" smtClean="0"/>
              <a:t>The </a:t>
            </a:r>
            <a:r>
              <a:rPr lang="en-US" sz="1400" baseline="0" dirty="0" smtClean="0"/>
              <a:t>Tribally-appointed Tribal Leaders Diabetes Committee includes 18 members. As an advisory group to the IHS Director, the TLDC m</a:t>
            </a:r>
            <a:r>
              <a:rPr lang="en-US" sz="1400" dirty="0" smtClean="0"/>
              <a:t>akes recommendations on diabetes-related policy and advocacy issues.</a:t>
            </a:r>
          </a:p>
          <a:p>
            <a:pPr marL="171450" indent="-171450">
              <a:buFont typeface="Arial" pitchFamily="34" charset="0"/>
              <a:buChar char="•"/>
            </a:pPr>
            <a:r>
              <a:rPr lang="en-US" sz="1400" dirty="0"/>
              <a:t>The formula for distribution of funding was developed after national consultation and recommendations from the TLDC for the initial funding distribution in 1998 and with each reauthorization.</a:t>
            </a:r>
            <a:endParaRPr lang="en-US" sz="1400" dirty="0" smtClean="0"/>
          </a:p>
          <a:p>
            <a:pPr marL="171450" indent="-171450">
              <a:buFont typeface="Arial" pitchFamily="34" charset="0"/>
              <a:buChar char="•"/>
            </a:pPr>
            <a:r>
              <a:rPr lang="en-US" sz="1400" dirty="0" smtClean="0"/>
              <a:t>Offers guidance to other organizations—such as Federal agencies and organizations, states, Tribal epidemiology centers, institutions of higher learning, and private health organizations—on how they can help address diabetes and related chronic health conditions among American Indians and Alaska Natives.</a:t>
            </a:r>
          </a:p>
          <a:p>
            <a:pPr marL="171450" indent="-171450">
              <a:buFont typeface="Wingdings" pitchFamily="2" charset="2"/>
              <a:buChar char="Ø"/>
            </a:pPr>
            <a:r>
              <a:rPr lang="en-US" sz="1400" dirty="0" smtClean="0"/>
              <a:t>The Tribal Leaders Diabetes Committee includes 18 members: </a:t>
            </a:r>
          </a:p>
          <a:p>
            <a:pPr lvl="1"/>
            <a:r>
              <a:rPr lang="en-US" sz="1400" dirty="0" smtClean="0"/>
              <a:t>One elected or appointed Tribal official (and alternate) from each of the 12 IHS administrative areas (voting members), one IHS representative (voting member), and one representative from each of these organizations (non-voting members): NIHB, NCAI, Tribal Self-Governance Advisory Committee, Direct Service Tribes and NCUIH.</a:t>
            </a:r>
            <a:endParaRPr lang="en-US" sz="1400" dirty="0"/>
          </a:p>
          <a:p>
            <a:pPr marL="171450" indent="-171450">
              <a:buFont typeface="Wingdings" pitchFamily="2" charset="2"/>
              <a:buChar char="Ø"/>
            </a:pPr>
            <a:r>
              <a:rPr lang="en-US" sz="1400" dirty="0" smtClean="0"/>
              <a:t>Chairman Buford Rolin said “It’s been wonderful to see the progress we have made in diabetes treatment and prevention with the resources from the Special Diabetes Program for Indians. We are teaching our families how important it is to address the diabetes epidemic.”</a:t>
            </a:r>
          </a:p>
          <a:p>
            <a:pPr marL="171450" indent="-171450">
              <a:buFont typeface="Arial" pitchFamily="34" charset="0"/>
              <a:buChar char="•"/>
            </a:pPr>
            <a:endParaRPr lang="en-US" sz="1400" dirty="0" smtClean="0"/>
          </a:p>
          <a:p>
            <a:pPr marL="0" indent="0">
              <a:buNone/>
            </a:pPr>
            <a:endParaRPr lang="en-US" sz="1400"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73450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Wingdings" pitchFamily="2" charset="2"/>
              <a:buChar char="Ø"/>
            </a:pPr>
            <a:r>
              <a:rPr lang="en-US" sz="1600" kern="1200" dirty="0" smtClean="0">
                <a:solidFill>
                  <a:schemeClr val="tx1"/>
                </a:solidFill>
                <a:effectLst/>
                <a:latin typeface="+mn-lt"/>
                <a:ea typeface="+mn-ea"/>
                <a:cs typeface="+mn-cs"/>
              </a:rPr>
              <a:t>Here is a map of the SDPI Grant Program showing the 404 IHS, Tribal, and Urban Indian health SDPI</a:t>
            </a:r>
            <a:r>
              <a:rPr lang="en-US" sz="1600" kern="1200" baseline="0" dirty="0" smtClean="0">
                <a:solidFill>
                  <a:schemeClr val="tx1"/>
                </a:solidFill>
                <a:effectLst/>
                <a:latin typeface="+mn-lt"/>
                <a:ea typeface="+mn-ea"/>
                <a:cs typeface="+mn-cs"/>
              </a:rPr>
              <a:t> programs in 35 states.</a:t>
            </a:r>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56359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396D12CD-F019-F74A-B141-86E1A799080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123830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F7FC1D-E7C1-1541-A999-B45689BBF940}" type="datetime1">
              <a:rPr lang="en-US" smtClean="0"/>
              <a:t>5/30/2012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D3638-84A9-B847-B625-025F55F127B6}" type="slidenum">
              <a:rPr lang="en-US" smtClean="0"/>
              <a:t>‹#›</a:t>
            </a:fld>
            <a:endParaRPr lang="en-US"/>
          </a:p>
        </p:txBody>
      </p:sp>
    </p:spTree>
    <p:extLst>
      <p:ext uri="{BB962C8B-B14F-4D97-AF65-F5344CB8AC3E}">
        <p14:creationId xmlns:p14="http://schemas.microsoft.com/office/powerpoint/2010/main" val="1722962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A121E-7FF4-9A4A-BE9D-9C12B7010C08}" type="datetime1">
              <a:rPr lang="en-US" smtClean="0"/>
              <a:t>5/30/2012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D3638-84A9-B847-B625-025F55F127B6}" type="slidenum">
              <a:rPr lang="en-US" smtClean="0"/>
              <a:t>‹#›</a:t>
            </a:fld>
            <a:endParaRPr lang="en-US"/>
          </a:p>
        </p:txBody>
      </p:sp>
    </p:spTree>
    <p:extLst>
      <p:ext uri="{BB962C8B-B14F-4D97-AF65-F5344CB8AC3E}">
        <p14:creationId xmlns:p14="http://schemas.microsoft.com/office/powerpoint/2010/main" val="1630311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971D0C-DD55-3B4A-85F4-6738335063E1}" type="datetime1">
              <a:rPr lang="en-US" smtClean="0"/>
              <a:t>5/30/2012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D3638-84A9-B847-B625-025F55F127B6}" type="slidenum">
              <a:rPr lang="en-US" smtClean="0"/>
              <a:t>‹#›</a:t>
            </a:fld>
            <a:endParaRPr lang="en-US"/>
          </a:p>
        </p:txBody>
      </p:sp>
    </p:spTree>
    <p:extLst>
      <p:ext uri="{BB962C8B-B14F-4D97-AF65-F5344CB8AC3E}">
        <p14:creationId xmlns:p14="http://schemas.microsoft.com/office/powerpoint/2010/main" val="779361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F7FC1D-E7C1-1541-A999-B45689BBF940}"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01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3C82D7-258E-4145-B1F2-72A7CC69E290}"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008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19EF85-153F-4F48-890F-D437BB36F547}"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261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28BC6-5D4C-104F-AFA6-BACB55259F2D}" type="datetime1">
              <a:rPr lang="en-US" smtClean="0">
                <a:solidFill>
                  <a:prstClr val="black">
                    <a:tint val="75000"/>
                  </a:prstClr>
                </a:solidFill>
              </a:rPr>
              <a:pPr/>
              <a:t>5/30/2012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0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D47102-C678-EE42-9434-C1DEEDC6DD74}" type="datetime1">
              <a:rPr lang="en-US" smtClean="0">
                <a:solidFill>
                  <a:prstClr val="black">
                    <a:tint val="75000"/>
                  </a:prstClr>
                </a:solidFill>
              </a:rPr>
              <a:pPr/>
              <a:t>5/30/2012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72294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6CB406-3DAE-B443-A6B0-9E8F633F6A9C}" type="datetime1">
              <a:rPr lang="en-US" smtClean="0">
                <a:solidFill>
                  <a:prstClr val="black">
                    <a:tint val="75000"/>
                  </a:prstClr>
                </a:solidFill>
              </a:rPr>
              <a:pPr/>
              <a:t>5/30/2012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443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54FA5-D05B-B647-95C6-3B292373A70A}" type="datetime1">
              <a:rPr lang="en-US" smtClean="0">
                <a:solidFill>
                  <a:prstClr val="black">
                    <a:tint val="75000"/>
                  </a:prstClr>
                </a:solidFill>
              </a:rPr>
              <a:pPr/>
              <a:t>5/30/2012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535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E02154-51D9-F64B-B00B-E0C03581D0D4}" type="datetime1">
              <a:rPr lang="en-US" smtClean="0">
                <a:solidFill>
                  <a:prstClr val="black">
                    <a:tint val="75000"/>
                  </a:prstClr>
                </a:solidFill>
              </a:rPr>
              <a:pPr/>
              <a:t>5/30/2012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375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3C82D7-258E-4145-B1F2-72A7CC69E290}" type="datetime1">
              <a:rPr lang="en-US" smtClean="0"/>
              <a:t>5/30/2012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D3638-84A9-B847-B625-025F55F127B6}" type="slidenum">
              <a:rPr lang="en-US" smtClean="0"/>
              <a:t>‹#›</a:t>
            </a:fld>
            <a:endParaRPr lang="en-US"/>
          </a:p>
        </p:txBody>
      </p:sp>
    </p:spTree>
    <p:extLst>
      <p:ext uri="{BB962C8B-B14F-4D97-AF65-F5344CB8AC3E}">
        <p14:creationId xmlns:p14="http://schemas.microsoft.com/office/powerpoint/2010/main" val="526000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CBED66-34C6-7049-A87D-D523B02695C2}" type="datetime1">
              <a:rPr lang="en-US" smtClean="0">
                <a:solidFill>
                  <a:prstClr val="black">
                    <a:tint val="75000"/>
                  </a:prstClr>
                </a:solidFill>
              </a:rPr>
              <a:pPr/>
              <a:t>5/30/2012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300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A121E-7FF4-9A4A-BE9D-9C12B7010C08}"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558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971D0C-DD55-3B4A-85F4-6738335063E1}"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763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F7FC1D-E7C1-1541-A999-B45689BBF940}"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383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3C82D7-258E-4145-B1F2-72A7CC69E290}"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209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19EF85-153F-4F48-890F-D437BB36F547}"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11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28BC6-5D4C-104F-AFA6-BACB55259F2D}" type="datetime1">
              <a:rPr lang="en-US" smtClean="0">
                <a:solidFill>
                  <a:prstClr val="black">
                    <a:tint val="75000"/>
                  </a:prstClr>
                </a:solidFill>
              </a:rPr>
              <a:pPr/>
              <a:t>5/30/2012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349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D47102-C678-EE42-9434-C1DEEDC6DD74}" type="datetime1">
              <a:rPr lang="en-US" smtClean="0">
                <a:solidFill>
                  <a:prstClr val="black">
                    <a:tint val="75000"/>
                  </a:prstClr>
                </a:solidFill>
              </a:rPr>
              <a:pPr/>
              <a:t>5/30/2012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82053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6CB406-3DAE-B443-A6B0-9E8F633F6A9C}" type="datetime1">
              <a:rPr lang="en-US" smtClean="0">
                <a:solidFill>
                  <a:prstClr val="black">
                    <a:tint val="75000"/>
                  </a:prstClr>
                </a:solidFill>
              </a:rPr>
              <a:pPr/>
              <a:t>5/30/2012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230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54FA5-D05B-B647-95C6-3B292373A70A}" type="datetime1">
              <a:rPr lang="en-US" smtClean="0">
                <a:solidFill>
                  <a:prstClr val="black">
                    <a:tint val="75000"/>
                  </a:prstClr>
                </a:solidFill>
              </a:rPr>
              <a:pPr/>
              <a:t>5/30/2012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74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19EF85-153F-4F48-890F-D437BB36F547}" type="datetime1">
              <a:rPr lang="en-US" smtClean="0"/>
              <a:t>5/30/2012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D3638-84A9-B847-B625-025F55F127B6}" type="slidenum">
              <a:rPr lang="en-US" smtClean="0"/>
              <a:t>‹#›</a:t>
            </a:fld>
            <a:endParaRPr lang="en-US"/>
          </a:p>
        </p:txBody>
      </p:sp>
    </p:spTree>
    <p:extLst>
      <p:ext uri="{BB962C8B-B14F-4D97-AF65-F5344CB8AC3E}">
        <p14:creationId xmlns:p14="http://schemas.microsoft.com/office/powerpoint/2010/main" val="2766852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E02154-51D9-F64B-B00B-E0C03581D0D4}" type="datetime1">
              <a:rPr lang="en-US" smtClean="0">
                <a:solidFill>
                  <a:prstClr val="black">
                    <a:tint val="75000"/>
                  </a:prstClr>
                </a:solidFill>
              </a:rPr>
              <a:pPr/>
              <a:t>5/30/2012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505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CBED66-34C6-7049-A87D-D523B02695C2}" type="datetime1">
              <a:rPr lang="en-US" smtClean="0">
                <a:solidFill>
                  <a:prstClr val="black">
                    <a:tint val="75000"/>
                  </a:prstClr>
                </a:solidFill>
              </a:rPr>
              <a:pPr/>
              <a:t>5/30/2012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856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3A121E-7FF4-9A4A-BE9D-9C12B7010C08}"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052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971D0C-DD55-3B4A-85F4-6738335063E1}"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598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a:solidFill>
                <a:prstClr val="white"/>
              </a:solidFill>
              <a:latin typeface="Lucida Sans Unicode"/>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a:defRPr/>
              </a:pPr>
              <a:endParaRPr lang="en-US">
                <a:solidFill>
                  <a:prstClr val="black"/>
                </a:solidFill>
                <a:latin typeface="Lucida Sans Unicode"/>
                <a:ea typeface="ＭＳ Ｐゴシック" charset="0"/>
                <a:cs typeface="ＭＳ Ｐゴシック"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a:solidFill>
                  <a:prstClr val="white"/>
                </a:solidFill>
                <a:latin typeface="Lucida Sans Unicode"/>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smtClean="0">
                <a:solidFill>
                  <a:srgbClr val="FFFFFF"/>
                </a:solidFill>
              </a:defRPr>
            </a:lvl1pPr>
          </a:lstStyle>
          <a:p>
            <a:pPr>
              <a:defRPr/>
            </a:pPr>
            <a:fld id="{190A88F9-7CA8-2C44-B716-800F97F981C5}" type="datetimeFigureOut">
              <a:rPr lang="en-US"/>
              <a:pPr>
                <a:defRPr/>
              </a:pPr>
              <a:t>5/30/2012</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srgbClr val="2DA2BF">
                  <a:tint val="20000"/>
                </a:srgbClr>
              </a:solidFill>
              <a:latin typeface="Lucida Sans Unicode"/>
            </a:endParaRPr>
          </a:p>
        </p:txBody>
      </p:sp>
      <p:sp>
        <p:nvSpPr>
          <p:cNvPr id="13" name="Slide Number Placeholder 26"/>
          <p:cNvSpPr>
            <a:spLocks noGrp="1"/>
          </p:cNvSpPr>
          <p:nvPr>
            <p:ph type="sldNum" sz="quarter" idx="12"/>
          </p:nvPr>
        </p:nvSpPr>
        <p:spPr/>
        <p:txBody>
          <a:bodyPr/>
          <a:lstStyle>
            <a:lvl1pPr>
              <a:defRPr smtClean="0">
                <a:solidFill>
                  <a:srgbClr val="FFFFFF"/>
                </a:solidFill>
              </a:defRPr>
            </a:lvl1pPr>
          </a:lstStyle>
          <a:p>
            <a:pPr>
              <a:defRPr/>
            </a:pPr>
            <a:fld id="{20195440-5836-DF42-B85F-339E73F75EFD}" type="slidenum">
              <a:rPr lang="en-US"/>
              <a:pPr>
                <a:defRPr/>
              </a:pPr>
              <a:t>‹#›</a:t>
            </a:fld>
            <a:endParaRPr lang="en-US"/>
          </a:p>
        </p:txBody>
      </p:sp>
    </p:spTree>
    <p:extLst>
      <p:ext uri="{BB962C8B-B14F-4D97-AF65-F5344CB8AC3E}">
        <p14:creationId xmlns:p14="http://schemas.microsoft.com/office/powerpoint/2010/main" val="791804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3B361922-734E-014F-9A01-13CD7202B45D}" type="datetimeFigureOut">
              <a:rPr lang="en-US">
                <a:solidFill>
                  <a:prstClr val="black"/>
                </a:solidFill>
              </a:rPr>
              <a:pPr>
                <a:defRPr/>
              </a:pPr>
              <a:t>5/30/2012</a:t>
            </a:fld>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latin typeface="Lucida Sans Unicode"/>
            </a:endParaRPr>
          </a:p>
        </p:txBody>
      </p:sp>
      <p:sp>
        <p:nvSpPr>
          <p:cNvPr id="6" name="Slide Number Placeholder 17"/>
          <p:cNvSpPr>
            <a:spLocks noGrp="1"/>
          </p:cNvSpPr>
          <p:nvPr>
            <p:ph type="sldNum" sz="quarter" idx="12"/>
          </p:nvPr>
        </p:nvSpPr>
        <p:spPr/>
        <p:txBody>
          <a:bodyPr/>
          <a:lstStyle>
            <a:lvl1pPr>
              <a:defRPr/>
            </a:lvl1pPr>
          </a:lstStyle>
          <a:p>
            <a:pPr>
              <a:defRPr/>
            </a:pPr>
            <a:fld id="{768B0DA9-9C23-9848-AC0D-1BF295CB20F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7963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a:spLocks noChangeArrowheads="1"/>
          </p:cNvSpPr>
          <p:nvPr/>
        </p:nvSpPr>
        <p:spPr bwMode="auto">
          <a:xfrm>
            <a:off x="3636963" y="3005138"/>
            <a:ext cx="182562"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extLst/>
          </a:lstStyle>
          <a:p>
            <a:pPr defTabSz="914400">
              <a:defRPr/>
            </a:pPr>
            <a:endParaRPr lang="en-US">
              <a:solidFill>
                <a:prstClr val="white"/>
              </a:solidFill>
              <a:latin typeface="Lucida Sans Unicode"/>
              <a:ea typeface="ＭＳ Ｐゴシック" charset="0"/>
              <a:cs typeface="ＭＳ Ｐゴシック" charset="0"/>
            </a:endParaRPr>
          </a:p>
        </p:txBody>
      </p:sp>
      <p:sp>
        <p:nvSpPr>
          <p:cNvPr id="5" name="Chevron 4"/>
          <p:cNvSpPr>
            <a:spLocks noChangeArrowheads="1"/>
          </p:cNvSpPr>
          <p:nvPr/>
        </p:nvSpPr>
        <p:spPr bwMode="auto">
          <a:xfrm>
            <a:off x="3449638" y="3005138"/>
            <a:ext cx="184150"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extLst/>
          </a:lstStyle>
          <a:p>
            <a:pPr defTabSz="914400">
              <a:defRPr/>
            </a:pPr>
            <a:endParaRPr lang="en-US">
              <a:solidFill>
                <a:prstClr val="white"/>
              </a:solidFill>
              <a:latin typeface="Lucida Sans Unicode"/>
              <a:ea typeface="ＭＳ Ｐゴシック" charset="0"/>
              <a:cs typeface="ＭＳ Ｐゴシック" charset="0"/>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16B270D0-06C6-104D-AC74-F77C514231B5}" type="datetimeFigureOut">
              <a:rPr lang="en-US">
                <a:solidFill>
                  <a:prstClr val="white"/>
                </a:solidFill>
              </a:rPr>
              <a:pPr>
                <a:defRPr/>
              </a:pPr>
              <a:t>5/30/2012</a:t>
            </a:fld>
            <a:endParaRPr lang="en-US">
              <a:solidFill>
                <a:prstClr val="white"/>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a:solidFill>
                <a:prstClr val="white"/>
              </a:solidFill>
              <a:latin typeface="Lucida Sans Unicode"/>
            </a:endParaRPr>
          </a:p>
        </p:txBody>
      </p:sp>
      <p:sp>
        <p:nvSpPr>
          <p:cNvPr id="8" name="Slide Number Placeholder 5"/>
          <p:cNvSpPr>
            <a:spLocks noGrp="1"/>
          </p:cNvSpPr>
          <p:nvPr>
            <p:ph type="sldNum" sz="quarter" idx="12"/>
          </p:nvPr>
        </p:nvSpPr>
        <p:spPr/>
        <p:txBody>
          <a:bodyPr/>
          <a:lstStyle>
            <a:lvl1pPr>
              <a:defRPr smtClean="0"/>
            </a:lvl1pPr>
          </a:lstStyle>
          <a:p>
            <a:pPr>
              <a:defRPr/>
            </a:pPr>
            <a:fld id="{1C124813-37BF-2F49-B9B7-005D8D34B42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72493128"/>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smtClean="0"/>
            </a:lvl1pPr>
          </a:lstStyle>
          <a:p>
            <a:pPr>
              <a:defRPr/>
            </a:pPr>
            <a:fld id="{B28BD97F-095D-D946-A89B-FE40654FE6BE}" type="datetimeFigureOut">
              <a:rPr lang="en-US">
                <a:solidFill>
                  <a:prstClr val="white"/>
                </a:solidFill>
              </a:rPr>
              <a:pPr>
                <a:defRPr/>
              </a:pPr>
              <a:t>5/30/2012</a:t>
            </a:fld>
            <a:endParaRPr lang="en-US">
              <a:solidFill>
                <a:prstClr val="white"/>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white"/>
              </a:solidFill>
              <a:latin typeface="Lucida Sans Unicode"/>
            </a:endParaRPr>
          </a:p>
        </p:txBody>
      </p:sp>
      <p:sp>
        <p:nvSpPr>
          <p:cNvPr id="7" name="Slide Number Placeholder 6"/>
          <p:cNvSpPr>
            <a:spLocks noGrp="1"/>
          </p:cNvSpPr>
          <p:nvPr>
            <p:ph type="sldNum" sz="quarter" idx="12"/>
          </p:nvPr>
        </p:nvSpPr>
        <p:spPr/>
        <p:txBody>
          <a:bodyPr/>
          <a:lstStyle>
            <a:lvl1pPr>
              <a:defRPr smtClean="0"/>
            </a:lvl1pPr>
          </a:lstStyle>
          <a:p>
            <a:pPr>
              <a:defRPr/>
            </a:pPr>
            <a:fld id="{8F7C9B76-AED3-3542-9F47-A8AD8F7D6D7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63850564"/>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41591CC2-76A1-D84E-A29C-A15CEF996C97}" type="datetimeFigureOut">
              <a:rPr lang="en-US">
                <a:solidFill>
                  <a:prstClr val="black"/>
                </a:solidFill>
              </a:rPr>
              <a:pPr>
                <a:defRPr/>
              </a:pPr>
              <a:t>5/30/2012</a:t>
            </a:fld>
            <a:endParaRPr lang="en-US">
              <a:solidFill>
                <a:prstClr val="black"/>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prstClr val="black"/>
              </a:solidFill>
              <a:latin typeface="Lucida Sans Unicode"/>
            </a:endParaRPr>
          </a:p>
        </p:txBody>
      </p:sp>
      <p:sp>
        <p:nvSpPr>
          <p:cNvPr id="9" name="Slide Number Placeholder 8"/>
          <p:cNvSpPr>
            <a:spLocks noGrp="1"/>
          </p:cNvSpPr>
          <p:nvPr>
            <p:ph type="sldNum" sz="quarter" idx="12"/>
          </p:nvPr>
        </p:nvSpPr>
        <p:spPr/>
        <p:txBody>
          <a:bodyPr/>
          <a:lstStyle>
            <a:lvl1pPr>
              <a:defRPr smtClean="0"/>
            </a:lvl1pPr>
          </a:lstStyle>
          <a:p>
            <a:pPr>
              <a:defRPr/>
            </a:pPr>
            <a:fld id="{A987A6EA-33F1-6640-9ED5-C6F41967743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1732051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1B06A23C-8C8C-D54E-B481-78FF09F97D9A}" type="datetimeFigureOut">
              <a:rPr lang="en-US">
                <a:solidFill>
                  <a:prstClr val="white"/>
                </a:solidFill>
              </a:rPr>
              <a:pPr>
                <a:defRPr/>
              </a:pPr>
              <a:t>5/30/2012</a:t>
            </a:fld>
            <a:endParaRPr lang="en-US">
              <a:solidFill>
                <a:prstClr val="white"/>
              </a:solidFill>
            </a:endParaRPr>
          </a:p>
        </p:txBody>
      </p:sp>
      <p:sp>
        <p:nvSpPr>
          <p:cNvPr id="4" name="Footer Placeholder 3"/>
          <p:cNvSpPr>
            <a:spLocks noGrp="1"/>
          </p:cNvSpPr>
          <p:nvPr>
            <p:ph type="ftr" sz="quarter" idx="11"/>
          </p:nvPr>
        </p:nvSpPr>
        <p:spPr/>
        <p:txBody>
          <a:bodyPr/>
          <a:lstStyle>
            <a:lvl1pPr>
              <a:defRPr/>
            </a:lvl1pPr>
            <a:extLst/>
          </a:lstStyle>
          <a:p>
            <a:pPr>
              <a:defRPr/>
            </a:pPr>
            <a:endParaRPr lang="en-US">
              <a:solidFill>
                <a:prstClr val="white"/>
              </a:solidFill>
              <a:latin typeface="Lucida Sans Unicode"/>
            </a:endParaRPr>
          </a:p>
        </p:txBody>
      </p:sp>
      <p:sp>
        <p:nvSpPr>
          <p:cNvPr id="5" name="Slide Number Placeholder 4"/>
          <p:cNvSpPr>
            <a:spLocks noGrp="1"/>
          </p:cNvSpPr>
          <p:nvPr>
            <p:ph type="sldNum" sz="quarter" idx="12"/>
          </p:nvPr>
        </p:nvSpPr>
        <p:spPr/>
        <p:txBody>
          <a:bodyPr/>
          <a:lstStyle>
            <a:lvl1pPr>
              <a:defRPr smtClean="0"/>
            </a:lvl1pPr>
          </a:lstStyle>
          <a:p>
            <a:pPr>
              <a:defRPr/>
            </a:pPr>
            <a:fld id="{979B52BC-D9A9-FE48-8D5F-8088711BBA4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6692299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28BC6-5D4C-104F-AFA6-BACB55259F2D}" type="datetime1">
              <a:rPr lang="en-US" smtClean="0"/>
              <a:t>5/30/2012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D3638-84A9-B847-B625-025F55F127B6}" type="slidenum">
              <a:rPr lang="en-US" smtClean="0"/>
              <a:t>‹#›</a:t>
            </a:fld>
            <a:endParaRPr lang="en-US"/>
          </a:p>
        </p:txBody>
      </p:sp>
    </p:spTree>
    <p:extLst>
      <p:ext uri="{BB962C8B-B14F-4D97-AF65-F5344CB8AC3E}">
        <p14:creationId xmlns:p14="http://schemas.microsoft.com/office/powerpoint/2010/main" val="3519970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595A3E8-CC01-614E-990B-78FF892F2494}" type="datetimeFigureOut">
              <a:rPr lang="en-US">
                <a:solidFill>
                  <a:prstClr val="black"/>
                </a:solidFill>
              </a:rPr>
              <a:pPr>
                <a:defRPr/>
              </a:pPr>
              <a:t>5/30/2012</a:t>
            </a:fld>
            <a:endParaRPr lang="en-US">
              <a:solidFill>
                <a:prstClr val="black"/>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prstClr val="black"/>
              </a:solidFill>
              <a:latin typeface="Lucida Sans Unicode"/>
            </a:endParaRPr>
          </a:p>
        </p:txBody>
      </p:sp>
      <p:sp>
        <p:nvSpPr>
          <p:cNvPr id="4" name="Slide Number Placeholder 17"/>
          <p:cNvSpPr>
            <a:spLocks noGrp="1"/>
          </p:cNvSpPr>
          <p:nvPr>
            <p:ph type="sldNum" sz="quarter" idx="12"/>
          </p:nvPr>
        </p:nvSpPr>
        <p:spPr/>
        <p:txBody>
          <a:bodyPr/>
          <a:lstStyle>
            <a:lvl1pPr>
              <a:defRPr/>
            </a:lvl1pPr>
          </a:lstStyle>
          <a:p>
            <a:pPr>
              <a:defRPr/>
            </a:pPr>
            <a:fld id="{80B99A03-E159-C24D-A2C4-6E8577275D0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48823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F218438F-B30E-0045-B2A6-1C30E4E1C48B}" type="datetimeFigureOut">
              <a:rPr lang="en-US">
                <a:solidFill>
                  <a:prstClr val="black"/>
                </a:solidFill>
              </a:rPr>
              <a:pPr>
                <a:defRPr/>
              </a:pPr>
              <a:t>5/30/2012</a:t>
            </a:fld>
            <a:endParaRPr lang="en-US">
              <a:solidFill>
                <a:prstClr val="black"/>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black"/>
              </a:solidFill>
              <a:latin typeface="Lucida Sans Unicode"/>
            </a:endParaRPr>
          </a:p>
        </p:txBody>
      </p:sp>
      <p:sp>
        <p:nvSpPr>
          <p:cNvPr id="7" name="Slide Number Placeholder 6"/>
          <p:cNvSpPr>
            <a:spLocks noGrp="1"/>
          </p:cNvSpPr>
          <p:nvPr>
            <p:ph type="sldNum" sz="quarter" idx="12"/>
          </p:nvPr>
        </p:nvSpPr>
        <p:spPr/>
        <p:txBody>
          <a:bodyPr/>
          <a:lstStyle>
            <a:lvl1pPr>
              <a:defRPr smtClean="0"/>
            </a:lvl1pPr>
          </a:lstStyle>
          <a:p>
            <a:pPr>
              <a:defRPr/>
            </a:pPr>
            <a:fld id="{608C8B2E-F95C-AA46-8035-B2A386399EC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9843199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a:defRPr/>
            </a:pPr>
            <a:endParaRPr lang="en-US">
              <a:solidFill>
                <a:prstClr val="white"/>
              </a:solidFill>
              <a:latin typeface="Lucida Sans Unicode"/>
              <a:ea typeface="ＭＳ Ｐゴシック" charset="0"/>
              <a:cs typeface="ＭＳ Ｐゴシック" charset="0"/>
            </a:endParaRPr>
          </a:p>
        </p:txBody>
      </p:sp>
      <p:sp>
        <p:nvSpPr>
          <p:cNvPr id="6" name="Freeform 15"/>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mtClean="0">
              <a:solidFill>
                <a:prstClr val="white"/>
              </a:solidFill>
              <a:latin typeface="Arial" charset="0"/>
              <a:ea typeface="ＭＳ Ｐゴシック" charset="0"/>
              <a:cs typeface="ＭＳ Ｐゴシック" charset="0"/>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a:solidFill>
                <a:prstClr val="white"/>
              </a:solidFill>
              <a:latin typeface="Lucida Sans Unicode"/>
            </a:endParaRPr>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a:spLocks noChangeArrowheads="1"/>
          </p:cNvSpPr>
          <p:nvPr/>
        </p:nvSpPr>
        <p:spPr bwMode="auto">
          <a:xfrm>
            <a:off x="8664575"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extLst/>
          </a:lstStyle>
          <a:p>
            <a:pPr defTabSz="914400">
              <a:defRPr/>
            </a:pPr>
            <a:endParaRPr lang="en-US">
              <a:solidFill>
                <a:prstClr val="white"/>
              </a:solidFill>
              <a:latin typeface="Lucida Sans Unicode"/>
              <a:ea typeface="ＭＳ Ｐゴシック" charset="0"/>
              <a:cs typeface="ＭＳ Ｐゴシック" charset="0"/>
            </a:endParaRPr>
          </a:p>
        </p:txBody>
      </p:sp>
      <p:sp>
        <p:nvSpPr>
          <p:cNvPr id="10" name="Chevron 9"/>
          <p:cNvSpPr>
            <a:spLocks noChangeArrowheads="1"/>
          </p:cNvSpPr>
          <p:nvPr/>
        </p:nvSpPr>
        <p:spPr bwMode="auto">
          <a:xfrm>
            <a:off x="8477250"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extLst/>
          </a:lstStyle>
          <a:p>
            <a:pPr defTabSz="914400">
              <a:defRPr/>
            </a:pPr>
            <a:endParaRPr lang="en-US">
              <a:solidFill>
                <a:prstClr val="white"/>
              </a:solidFill>
              <a:latin typeface="Lucida Sans Unicode"/>
              <a:ea typeface="ＭＳ Ｐゴシック" charset="0"/>
              <a:cs typeface="ＭＳ Ｐゴシック" charset="0"/>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smtClean="0"/>
            </a:lvl1pPr>
          </a:lstStyle>
          <a:p>
            <a:pPr>
              <a:defRPr/>
            </a:pPr>
            <a:fld id="{547C2C47-9911-C541-9A36-2369163CE0DE}" type="datetimeFigureOut">
              <a:rPr lang="en-US">
                <a:solidFill>
                  <a:prstClr val="white"/>
                </a:solidFill>
              </a:rPr>
              <a:pPr>
                <a:defRPr/>
              </a:pPr>
              <a:t>5/30/2012</a:t>
            </a:fld>
            <a:endParaRPr lang="en-US">
              <a:solidFill>
                <a:prstClr val="white"/>
              </a:solidFill>
            </a:endParaRPr>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solidFill>
                <a:prstClr val="white"/>
              </a:solidFill>
              <a:latin typeface="Lucida Sans Unicode"/>
            </a:endParaRPr>
          </a:p>
        </p:txBody>
      </p:sp>
      <p:sp>
        <p:nvSpPr>
          <p:cNvPr id="13" name="Slide Number Placeholder 6"/>
          <p:cNvSpPr>
            <a:spLocks noGrp="1"/>
          </p:cNvSpPr>
          <p:nvPr>
            <p:ph type="sldNum" sz="quarter" idx="12"/>
          </p:nvPr>
        </p:nvSpPr>
        <p:spPr/>
        <p:txBody>
          <a:bodyPr/>
          <a:lstStyle>
            <a:lvl1pPr>
              <a:defRPr smtClean="0"/>
            </a:lvl1pPr>
          </a:lstStyle>
          <a:p>
            <a:pPr>
              <a:defRPr/>
            </a:pPr>
            <a:fld id="{B30DE455-E208-DD40-BA07-C6F12332785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90794307"/>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8FD90D8-C8AF-C342-853E-8D4B295530B3}" type="datetimeFigureOut">
              <a:rPr lang="en-US">
                <a:solidFill>
                  <a:prstClr val="black"/>
                </a:solidFill>
              </a:rPr>
              <a:pPr>
                <a:defRPr/>
              </a:pPr>
              <a:t>5/30/2012</a:t>
            </a:fld>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latin typeface="Lucida Sans Unicode"/>
            </a:endParaRPr>
          </a:p>
        </p:txBody>
      </p:sp>
      <p:sp>
        <p:nvSpPr>
          <p:cNvPr id="6" name="Slide Number Placeholder 17"/>
          <p:cNvSpPr>
            <a:spLocks noGrp="1"/>
          </p:cNvSpPr>
          <p:nvPr>
            <p:ph type="sldNum" sz="quarter" idx="12"/>
          </p:nvPr>
        </p:nvSpPr>
        <p:spPr/>
        <p:txBody>
          <a:bodyPr/>
          <a:lstStyle>
            <a:lvl1pPr>
              <a:defRPr/>
            </a:lvl1pPr>
          </a:lstStyle>
          <a:p>
            <a:pPr>
              <a:defRPr/>
            </a:pPr>
            <a:fld id="{9EA96DA1-9E23-D14B-9DE6-7E154D6BF02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73164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5ECB997-5721-4142-AD70-9BA746E0D307}" type="datetimeFigureOut">
              <a:rPr lang="en-US">
                <a:solidFill>
                  <a:prstClr val="black"/>
                </a:solidFill>
              </a:rPr>
              <a:pPr>
                <a:defRPr/>
              </a:pPr>
              <a:t>5/30/2012</a:t>
            </a:fld>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latin typeface="Lucida Sans Unicode"/>
            </a:endParaRPr>
          </a:p>
        </p:txBody>
      </p:sp>
      <p:sp>
        <p:nvSpPr>
          <p:cNvPr id="6" name="Slide Number Placeholder 17"/>
          <p:cNvSpPr>
            <a:spLocks noGrp="1"/>
          </p:cNvSpPr>
          <p:nvPr>
            <p:ph type="sldNum" sz="quarter" idx="12"/>
          </p:nvPr>
        </p:nvSpPr>
        <p:spPr/>
        <p:txBody>
          <a:bodyPr/>
          <a:lstStyle>
            <a:lvl1pPr>
              <a:defRPr/>
            </a:lvl1pPr>
          </a:lstStyle>
          <a:p>
            <a:pPr>
              <a:defRPr/>
            </a:pPr>
            <a:fld id="{DD2D5B71-4C91-DB47-88E9-46A89F015A4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1082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D47102-C678-EE42-9434-C1DEEDC6DD74}" type="datetime1">
              <a:rPr lang="en-US" smtClean="0"/>
              <a:t>5/30/2012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D3638-84A9-B847-B625-025F55F127B6}" type="slidenum">
              <a:rPr lang="en-US" smtClean="0"/>
              <a:t>‹#›</a:t>
            </a:fld>
            <a:endParaRPr lang="en-US"/>
          </a:p>
        </p:txBody>
      </p:sp>
    </p:spTree>
    <p:extLst>
      <p:ext uri="{BB962C8B-B14F-4D97-AF65-F5344CB8AC3E}">
        <p14:creationId xmlns:p14="http://schemas.microsoft.com/office/powerpoint/2010/main" val="40751193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6CB406-3DAE-B443-A6B0-9E8F633F6A9C}" type="datetime1">
              <a:rPr lang="en-US" smtClean="0"/>
              <a:t>5/30/2012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D3638-84A9-B847-B625-025F55F127B6}" type="slidenum">
              <a:rPr lang="en-US" smtClean="0"/>
              <a:t>‹#›</a:t>
            </a:fld>
            <a:endParaRPr lang="en-US"/>
          </a:p>
        </p:txBody>
      </p:sp>
    </p:spTree>
    <p:extLst>
      <p:ext uri="{BB962C8B-B14F-4D97-AF65-F5344CB8AC3E}">
        <p14:creationId xmlns:p14="http://schemas.microsoft.com/office/powerpoint/2010/main" val="4116142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54FA5-D05B-B647-95C6-3B292373A70A}" type="datetime1">
              <a:rPr lang="en-US" smtClean="0"/>
              <a:t>5/30/2012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D3638-84A9-B847-B625-025F55F127B6}" type="slidenum">
              <a:rPr lang="en-US" smtClean="0"/>
              <a:t>‹#›</a:t>
            </a:fld>
            <a:endParaRPr lang="en-US"/>
          </a:p>
        </p:txBody>
      </p:sp>
    </p:spTree>
    <p:extLst>
      <p:ext uri="{BB962C8B-B14F-4D97-AF65-F5344CB8AC3E}">
        <p14:creationId xmlns:p14="http://schemas.microsoft.com/office/powerpoint/2010/main" val="284055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E02154-51D9-F64B-B00B-E0C03581D0D4}" type="datetime1">
              <a:rPr lang="en-US" smtClean="0"/>
              <a:t>5/30/2012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D3638-84A9-B847-B625-025F55F127B6}" type="slidenum">
              <a:rPr lang="en-US" smtClean="0"/>
              <a:t>‹#›</a:t>
            </a:fld>
            <a:endParaRPr lang="en-US"/>
          </a:p>
        </p:txBody>
      </p:sp>
    </p:spTree>
    <p:extLst>
      <p:ext uri="{BB962C8B-B14F-4D97-AF65-F5344CB8AC3E}">
        <p14:creationId xmlns:p14="http://schemas.microsoft.com/office/powerpoint/2010/main" val="404657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CBED66-34C6-7049-A87D-D523B02695C2}" type="datetime1">
              <a:rPr lang="en-US" smtClean="0"/>
              <a:t>5/30/2012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D3638-84A9-B847-B625-025F55F127B6}" type="slidenum">
              <a:rPr lang="en-US" smtClean="0"/>
              <a:t>‹#›</a:t>
            </a:fld>
            <a:endParaRPr lang="en-US"/>
          </a:p>
        </p:txBody>
      </p:sp>
    </p:spTree>
    <p:extLst>
      <p:ext uri="{BB962C8B-B14F-4D97-AF65-F5344CB8AC3E}">
        <p14:creationId xmlns:p14="http://schemas.microsoft.com/office/powerpoint/2010/main" val="2458071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4DF3E-AF2D-E84A-94AE-0BC629397B46}" type="datetime1">
              <a:rPr lang="en-US" smtClean="0"/>
              <a:t>5/30/2012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D3638-84A9-B847-B625-025F55F127B6}" type="slidenum">
              <a:rPr lang="en-US" smtClean="0"/>
              <a:t>‹#›</a:t>
            </a:fld>
            <a:endParaRPr lang="en-US"/>
          </a:p>
        </p:txBody>
      </p:sp>
    </p:spTree>
    <p:extLst>
      <p:ext uri="{BB962C8B-B14F-4D97-AF65-F5344CB8AC3E}">
        <p14:creationId xmlns:p14="http://schemas.microsoft.com/office/powerpoint/2010/main" val="4016547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4DF3E-AF2D-E84A-94AE-0BC629397B46}"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968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4DF3E-AF2D-E84A-94AE-0BC629397B46}" type="datetime1">
              <a:rPr lang="en-US" smtClean="0">
                <a:solidFill>
                  <a:prstClr val="black">
                    <a:tint val="75000"/>
                  </a:prstClr>
                </a:solidFill>
              </a:rPr>
              <a:pPr/>
              <a:t>5/30/2012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D3638-84A9-B847-B625-025F55F127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8552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a:defRPr/>
            </a:pPr>
            <a:endParaRPr lang="en-US">
              <a:solidFill>
                <a:prstClr val="black"/>
              </a:solidFill>
              <a:latin typeface="Lucida Sans Unicode"/>
              <a:ea typeface="ＭＳ Ｐゴシック" charset="0"/>
              <a:cs typeface="ＭＳ Ｐゴシック" charset="0"/>
            </a:endParaRPr>
          </a:p>
        </p:txBody>
      </p:sp>
      <p:sp>
        <p:nvSpPr>
          <p:cNvPr id="1027"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a:solidFill>
                <a:prstClr val="white"/>
              </a:solidFill>
              <a:latin typeface="Lucida Sans Unicode"/>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smtClean="0">
                <a:latin typeface="Lucida Sans Unicode" charset="0"/>
                <a:cs typeface="+mn-cs"/>
              </a:defRPr>
            </a:lvl1pPr>
          </a:lstStyle>
          <a:p>
            <a:pPr defTabSz="914400" fontAlgn="base">
              <a:spcBef>
                <a:spcPct val="0"/>
              </a:spcBef>
              <a:spcAft>
                <a:spcPct val="0"/>
              </a:spcAft>
              <a:defRPr/>
            </a:pPr>
            <a:fld id="{E4E21C4C-8A94-5F49-BC39-4E2F3154207A}" type="datetimeFigureOut">
              <a:rPr lang="en-US">
                <a:solidFill>
                  <a:prstClr val="black"/>
                </a:solidFill>
                <a:ea typeface="ＭＳ Ｐゴシック" charset="0"/>
              </a:rPr>
              <a:pPr defTabSz="914400" fontAlgn="base">
                <a:spcBef>
                  <a:spcPct val="0"/>
                </a:spcBef>
                <a:spcAft>
                  <a:spcPct val="0"/>
                </a:spcAft>
                <a:defRPr/>
              </a:pPr>
              <a:t>5/30/2012</a:t>
            </a:fld>
            <a:endParaRPr lang="en-US">
              <a:solidFill>
                <a:prstClr val="black"/>
              </a:solidFill>
              <a:ea typeface="ＭＳ Ｐゴシック" charset="0"/>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ea typeface="+mn-ea"/>
                <a:cs typeface="+mn-cs"/>
              </a:defRPr>
            </a:lvl1pPr>
            <a:extLst/>
          </a:lstStyle>
          <a:p>
            <a:pPr defTabSz="914400">
              <a:defRPr/>
            </a:pPr>
            <a:endParaRPr lang="en-US">
              <a:solidFill>
                <a:prstClr val="black"/>
              </a:solidFill>
              <a:latin typeface="Lucida Sans Unicode"/>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smtClean="0">
                <a:latin typeface="Lucida Sans Unicode" charset="0"/>
                <a:cs typeface="+mn-cs"/>
              </a:defRPr>
            </a:lvl1pPr>
          </a:lstStyle>
          <a:p>
            <a:pPr defTabSz="914400" fontAlgn="base">
              <a:spcBef>
                <a:spcPct val="0"/>
              </a:spcBef>
              <a:spcAft>
                <a:spcPct val="0"/>
              </a:spcAft>
              <a:defRPr/>
            </a:pPr>
            <a:fld id="{FEB008B0-B7E1-D64A-88B9-53465170B050}" type="slidenum">
              <a:rPr lang="en-US">
                <a:solidFill>
                  <a:prstClr val="black"/>
                </a:solidFill>
                <a:ea typeface="ＭＳ Ｐゴシック" charset="0"/>
              </a:rPr>
              <a:pPr defTabSz="914400" fontAlgn="base">
                <a:spcBef>
                  <a:spcPct val="0"/>
                </a:spcBef>
                <a:spcAft>
                  <a:spcPct val="0"/>
                </a:spcAft>
                <a:defRPr/>
              </a:pPr>
              <a:t>‹#›</a:t>
            </a:fld>
            <a:endParaRPr lang="en-US">
              <a:solidFill>
                <a:prstClr val="black"/>
              </a:solidFill>
              <a:ea typeface="ＭＳ Ｐゴシック"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4100" b="1">
          <a:solidFill>
            <a:schemeClr val="tx2"/>
          </a:solidFill>
          <a:latin typeface="Lucida Sans Unicode" pitchFamily="34" charset="0"/>
          <a:ea typeface="ＭＳ Ｐゴシック" charset="0"/>
          <a:cs typeface="ＭＳ Ｐゴシック" charset="0"/>
        </a:defRPr>
      </a:lvl2pPr>
      <a:lvl3pPr algn="l" rtl="0" eaLnBrk="0" fontAlgn="base" hangingPunct="0">
        <a:spcBef>
          <a:spcPct val="0"/>
        </a:spcBef>
        <a:spcAft>
          <a:spcPct val="0"/>
        </a:spcAft>
        <a:defRPr sz="4100" b="1">
          <a:solidFill>
            <a:schemeClr val="tx2"/>
          </a:solidFill>
          <a:latin typeface="Lucida Sans Unicode" pitchFamily="34" charset="0"/>
          <a:ea typeface="ＭＳ Ｐゴシック" charset="0"/>
          <a:cs typeface="ＭＳ Ｐゴシック" charset="0"/>
        </a:defRPr>
      </a:lvl3pPr>
      <a:lvl4pPr algn="l" rtl="0" eaLnBrk="0" fontAlgn="base" hangingPunct="0">
        <a:spcBef>
          <a:spcPct val="0"/>
        </a:spcBef>
        <a:spcAft>
          <a:spcPct val="0"/>
        </a:spcAft>
        <a:defRPr sz="4100" b="1">
          <a:solidFill>
            <a:schemeClr val="tx2"/>
          </a:solidFill>
          <a:latin typeface="Lucida Sans Unicode" pitchFamily="34" charset="0"/>
          <a:ea typeface="ＭＳ Ｐゴシック" charset="0"/>
          <a:cs typeface="ＭＳ Ｐゴシック" charset="0"/>
        </a:defRPr>
      </a:lvl4pPr>
      <a:lvl5pPr algn="l" rtl="0" eaLnBrk="0" fontAlgn="base" hangingPunct="0">
        <a:spcBef>
          <a:spcPct val="0"/>
        </a:spcBef>
        <a:spcAft>
          <a:spcPct val="0"/>
        </a:spcAft>
        <a:defRPr sz="4100" b="1">
          <a:solidFill>
            <a:schemeClr val="tx2"/>
          </a:solidFill>
          <a:latin typeface="Lucida Sans Unicode" pitchFamily="34" charset="0"/>
          <a:ea typeface="ＭＳ Ｐゴシック" charset="0"/>
          <a:cs typeface="ＭＳ Ｐゴシック"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charset="0"/>
        <a:buChar char=""/>
        <a:defRPr sz="2700" kern="1200">
          <a:solidFill>
            <a:schemeClr val="tx1"/>
          </a:solidFill>
          <a:latin typeface="+mn-lt"/>
          <a:ea typeface="ＭＳ Ｐゴシック" charset="0"/>
          <a:cs typeface="ＭＳ Ｐゴシック" charset="0"/>
        </a:defRPr>
      </a:lvl1pPr>
      <a:lvl2pPr marL="620713" indent="-228600" algn="l" rtl="0" eaLnBrk="0" fontAlgn="base" hangingPunct="0">
        <a:spcBef>
          <a:spcPts val="325"/>
        </a:spcBef>
        <a:spcAft>
          <a:spcPct val="0"/>
        </a:spcAft>
        <a:buClr>
          <a:schemeClr val="accent1"/>
        </a:buClr>
        <a:buFont typeface="Verdana"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charset="0"/>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charset="0"/>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charset="0"/>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Microsoft_Excel_97-2003_Worksheet1.xls"/><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Microsoft_Excel_97-2003_Worksheet2.xls"/><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6940" y="1128157"/>
            <a:ext cx="6071260" cy="1567542"/>
          </a:xfrm>
        </p:spPr>
        <p:txBody>
          <a:bodyPr>
            <a:noAutofit/>
          </a:bodyPr>
          <a:lstStyle/>
          <a:p>
            <a:r>
              <a:rPr lang="en-US" sz="2800" dirty="0" smtClean="0">
                <a:solidFill>
                  <a:schemeClr val="bg1"/>
                </a:solidFill>
              </a:rPr>
              <a:t>Indian Health Service </a:t>
            </a:r>
            <a:br>
              <a:rPr lang="en-US" sz="2800" dirty="0" smtClean="0">
                <a:solidFill>
                  <a:schemeClr val="bg1"/>
                </a:solidFill>
              </a:rPr>
            </a:br>
            <a:r>
              <a:rPr lang="en-US" sz="2800" dirty="0" smtClean="0">
                <a:solidFill>
                  <a:schemeClr val="bg1"/>
                </a:solidFill>
              </a:rPr>
              <a:t>Division </a:t>
            </a:r>
            <a:r>
              <a:rPr lang="en-US" sz="2800" dirty="0">
                <a:solidFill>
                  <a:schemeClr val="bg1"/>
                </a:solidFill>
              </a:rPr>
              <a:t>of Diabetes </a:t>
            </a:r>
            <a:br>
              <a:rPr lang="en-US" sz="2800" dirty="0">
                <a:solidFill>
                  <a:schemeClr val="bg1"/>
                </a:solidFill>
              </a:rPr>
            </a:br>
            <a:r>
              <a:rPr lang="en-US" sz="2800" dirty="0">
                <a:solidFill>
                  <a:schemeClr val="bg1"/>
                </a:solidFill>
              </a:rPr>
              <a:t>Treatment and Prevention (DDTP)</a:t>
            </a:r>
            <a:br>
              <a:rPr lang="en-US" sz="2800" dirty="0">
                <a:solidFill>
                  <a:schemeClr val="bg1"/>
                </a:solidFill>
              </a:rPr>
            </a:br>
            <a:r>
              <a:rPr lang="en-US" sz="2800" dirty="0">
                <a:solidFill>
                  <a:schemeClr val="bg1"/>
                </a:solidFill>
              </a:rPr>
              <a:t/>
            </a:r>
            <a:br>
              <a:rPr lang="en-US" sz="2800" dirty="0">
                <a:solidFill>
                  <a:schemeClr val="bg1"/>
                </a:solidFill>
              </a:rPr>
            </a:br>
            <a:endParaRPr lang="en-US" sz="2800" dirty="0">
              <a:solidFill>
                <a:schemeClr val="bg1"/>
              </a:solidFill>
            </a:endParaRPr>
          </a:p>
        </p:txBody>
      </p:sp>
      <p:sp>
        <p:nvSpPr>
          <p:cNvPr id="3" name="Subtitle 2"/>
          <p:cNvSpPr>
            <a:spLocks noGrp="1"/>
          </p:cNvSpPr>
          <p:nvPr>
            <p:ph type="subTitle" idx="1"/>
          </p:nvPr>
        </p:nvSpPr>
        <p:spPr>
          <a:xfrm>
            <a:off x="308758" y="3352799"/>
            <a:ext cx="8372104" cy="2373085"/>
          </a:xfrm>
        </p:spPr>
        <p:txBody>
          <a:bodyPr>
            <a:normAutofit/>
          </a:bodyPr>
          <a:lstStyle/>
          <a:p>
            <a:r>
              <a:rPr lang="en-US" sz="5400" b="1" dirty="0" smtClean="0">
                <a:solidFill>
                  <a:srgbClr val="FFC000"/>
                </a:solidFill>
              </a:rPr>
              <a:t>Special </a:t>
            </a:r>
            <a:r>
              <a:rPr lang="en-US" sz="5400" b="1" dirty="0">
                <a:solidFill>
                  <a:srgbClr val="FFC000"/>
                </a:solidFill>
              </a:rPr>
              <a:t>Diabetes Program for </a:t>
            </a:r>
            <a:r>
              <a:rPr lang="en-US" sz="5400" b="1" dirty="0" smtClean="0">
                <a:solidFill>
                  <a:srgbClr val="FFC000"/>
                </a:solidFill>
              </a:rPr>
              <a:t>Indians</a:t>
            </a:r>
            <a:endParaRPr lang="en-US" sz="5400" b="1" dirty="0">
              <a:solidFill>
                <a:srgbClr val="FFC000"/>
              </a:solidFill>
            </a:endParaRPr>
          </a:p>
        </p:txBody>
      </p:sp>
    </p:spTree>
    <p:extLst>
      <p:ext uri="{BB962C8B-B14F-4D97-AF65-F5344CB8AC3E}">
        <p14:creationId xmlns:p14="http://schemas.microsoft.com/office/powerpoint/2010/main" val="3101085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114" y="273132"/>
            <a:ext cx="8884458" cy="1104406"/>
          </a:xfrm>
        </p:spPr>
        <p:txBody>
          <a:bodyPr>
            <a:noAutofit/>
          </a:bodyPr>
          <a:lstStyle/>
          <a:p>
            <a:r>
              <a:rPr lang="en-US" sz="4000" b="1" dirty="0" smtClean="0">
                <a:solidFill>
                  <a:srgbClr val="FFC000"/>
                </a:solidFill>
              </a:rPr>
              <a:t>SDPI Demonstration Projects: 2004-2008</a:t>
            </a:r>
            <a:r>
              <a:rPr lang="en-US" sz="3600" dirty="0">
                <a:solidFill>
                  <a:srgbClr val="FFC000"/>
                </a:solidFill>
              </a:rPr>
              <a:t/>
            </a:r>
            <a:br>
              <a:rPr lang="en-US" sz="3600" dirty="0">
                <a:solidFill>
                  <a:srgbClr val="FFC000"/>
                </a:solidFill>
              </a:rPr>
            </a:br>
            <a:endParaRPr lang="en-US" sz="3600" dirty="0">
              <a:solidFill>
                <a:srgbClr val="FFC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srgbClr val="EAC698"/>
              </a:solidFill>
            </a:endParaRPr>
          </a:p>
        </p:txBody>
      </p:sp>
      <p:sp>
        <p:nvSpPr>
          <p:cNvPr id="6" name="Content Placeholder 5"/>
          <p:cNvSpPr>
            <a:spLocks noGrp="1"/>
          </p:cNvSpPr>
          <p:nvPr>
            <p:ph idx="1"/>
          </p:nvPr>
        </p:nvSpPr>
        <p:spPr>
          <a:xfrm>
            <a:off x="217715" y="1092530"/>
            <a:ext cx="8577942" cy="5033634"/>
          </a:xfrm>
        </p:spPr>
        <p:txBody>
          <a:bodyPr>
            <a:normAutofit fontScale="92500" lnSpcReduction="20000"/>
          </a:bodyPr>
          <a:lstStyle/>
          <a:p>
            <a:pPr marL="512762" indent="-457200">
              <a:lnSpc>
                <a:spcPct val="150000"/>
              </a:lnSpc>
            </a:pPr>
            <a:r>
              <a:rPr lang="en-US" dirty="0" smtClean="0">
                <a:solidFill>
                  <a:schemeClr val="bg1"/>
                </a:solidFill>
                <a:cs typeface="Arial" pitchFamily="34" charset="0"/>
              </a:rPr>
              <a:t>Translated </a:t>
            </a:r>
            <a:r>
              <a:rPr lang="en-US" dirty="0">
                <a:solidFill>
                  <a:schemeClr val="bg1"/>
                </a:solidFill>
                <a:cs typeface="Arial" pitchFamily="34" charset="0"/>
              </a:rPr>
              <a:t>the results of diabetes prevention and cardiovascular disease risk reduction research into diverse, real world Indian health settings. </a:t>
            </a:r>
          </a:p>
          <a:p>
            <a:pPr marL="512762" indent="-457200">
              <a:lnSpc>
                <a:spcPct val="150000"/>
              </a:lnSpc>
            </a:pPr>
            <a:r>
              <a:rPr lang="en-US" dirty="0">
                <a:solidFill>
                  <a:schemeClr val="bg1"/>
                </a:solidFill>
                <a:cs typeface="Arial" pitchFamily="34" charset="0"/>
              </a:rPr>
              <a:t>36 Diabetes Prevention projects achieved </a:t>
            </a:r>
            <a:r>
              <a:rPr lang="en-US" dirty="0" smtClean="0">
                <a:solidFill>
                  <a:schemeClr val="bg1"/>
                </a:solidFill>
                <a:cs typeface="Arial" pitchFamily="34" charset="0"/>
              </a:rPr>
              <a:t>virtually the same </a:t>
            </a:r>
            <a:r>
              <a:rPr lang="en-US" dirty="0">
                <a:solidFill>
                  <a:schemeClr val="bg1"/>
                </a:solidFill>
                <a:cs typeface="Arial" pitchFamily="34" charset="0"/>
              </a:rPr>
              <a:t>results as </a:t>
            </a:r>
            <a:r>
              <a:rPr lang="en-US" dirty="0" smtClean="0">
                <a:solidFill>
                  <a:schemeClr val="bg1"/>
                </a:solidFill>
                <a:cs typeface="Arial" pitchFamily="34" charset="0"/>
              </a:rPr>
              <a:t>NIH-led Diabetes Prevention Program (DPP) study.</a:t>
            </a:r>
            <a:endParaRPr lang="en-US" dirty="0">
              <a:solidFill>
                <a:schemeClr val="bg1"/>
              </a:solidFill>
              <a:cs typeface="Arial" pitchFamily="34" charset="0"/>
            </a:endParaRPr>
          </a:p>
          <a:p>
            <a:pPr marL="512762" indent="-457200">
              <a:lnSpc>
                <a:spcPct val="150000"/>
              </a:lnSpc>
            </a:pPr>
            <a:r>
              <a:rPr lang="en-US" dirty="0">
                <a:solidFill>
                  <a:schemeClr val="bg1"/>
                </a:solidFill>
                <a:cs typeface="Arial" pitchFamily="34" charset="0"/>
              </a:rPr>
              <a:t>30 Healthy Heart </a:t>
            </a:r>
            <a:r>
              <a:rPr lang="en-US" dirty="0" smtClean="0">
                <a:solidFill>
                  <a:schemeClr val="bg1"/>
                </a:solidFill>
                <a:cs typeface="Arial" pitchFamily="34" charset="0"/>
              </a:rPr>
              <a:t>Projects successfully </a:t>
            </a:r>
            <a:r>
              <a:rPr lang="en-US" dirty="0">
                <a:solidFill>
                  <a:schemeClr val="bg1"/>
                </a:solidFill>
                <a:cs typeface="Arial" pitchFamily="34" charset="0"/>
              </a:rPr>
              <a:t>reduced CVD </a:t>
            </a:r>
            <a:r>
              <a:rPr lang="en-US" dirty="0" smtClean="0">
                <a:solidFill>
                  <a:schemeClr val="bg1"/>
                </a:solidFill>
                <a:cs typeface="Arial" pitchFamily="34" charset="0"/>
              </a:rPr>
              <a:t>risk in people with diabetes. </a:t>
            </a:r>
            <a:endParaRPr lang="en-US" dirty="0">
              <a:solidFill>
                <a:schemeClr val="bg1"/>
              </a:solidFill>
              <a:cs typeface="Arial" pitchFamily="34" charset="0"/>
            </a:endParaRPr>
          </a:p>
          <a:p>
            <a:pPr marL="0" indent="0">
              <a:buNone/>
            </a:pPr>
            <a:endParaRPr lang="en-US" sz="2800" dirty="0">
              <a:solidFill>
                <a:schemeClr val="bg1"/>
              </a:solidFill>
            </a:endParaRPr>
          </a:p>
        </p:txBody>
      </p:sp>
    </p:spTree>
    <p:extLst>
      <p:ext uri="{BB962C8B-B14F-4D97-AF65-F5344CB8AC3E}">
        <p14:creationId xmlns:p14="http://schemas.microsoft.com/office/powerpoint/2010/main" val="377194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132"/>
            <a:ext cx="9144000" cy="1104406"/>
          </a:xfrm>
        </p:spPr>
        <p:txBody>
          <a:bodyPr>
            <a:noAutofit/>
          </a:bodyPr>
          <a:lstStyle/>
          <a:p>
            <a:r>
              <a:rPr lang="en-US" sz="3600" b="1" dirty="0" smtClean="0">
                <a:solidFill>
                  <a:srgbClr val="FFC000"/>
                </a:solidFill>
              </a:rPr>
              <a:t>Demonstration Projects Transitioned to Initiatives: 2010 to Present</a:t>
            </a:r>
            <a:endParaRPr lang="en-US" sz="3600" b="1" dirty="0">
              <a:solidFill>
                <a:srgbClr val="FFC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sp>
        <p:nvSpPr>
          <p:cNvPr id="6" name="Content Placeholder 5"/>
          <p:cNvSpPr>
            <a:spLocks noGrp="1"/>
          </p:cNvSpPr>
          <p:nvPr>
            <p:ph idx="1"/>
          </p:nvPr>
        </p:nvSpPr>
        <p:spPr>
          <a:xfrm>
            <a:off x="159657" y="1377538"/>
            <a:ext cx="8840915" cy="4748626"/>
          </a:xfrm>
        </p:spPr>
        <p:txBody>
          <a:bodyPr>
            <a:normAutofit fontScale="92500" lnSpcReduction="10000"/>
          </a:bodyPr>
          <a:lstStyle/>
          <a:p>
            <a:pPr marL="512762" indent="-457200">
              <a:lnSpc>
                <a:spcPct val="150000"/>
              </a:lnSpc>
            </a:pPr>
            <a:r>
              <a:rPr lang="en-US" dirty="0" smtClean="0">
                <a:solidFill>
                  <a:schemeClr val="bg1"/>
                </a:solidFill>
                <a:latin typeface="Arial" pitchFamily="34" charset="0"/>
                <a:cs typeface="Arial" pitchFamily="34" charset="0"/>
              </a:rPr>
              <a:t>Current Initiatives:</a:t>
            </a:r>
          </a:p>
          <a:p>
            <a:pPr marL="912812" lvl="1" indent="-457200">
              <a:lnSpc>
                <a:spcPct val="150000"/>
              </a:lnSpc>
            </a:pPr>
            <a:r>
              <a:rPr lang="en-US" dirty="0">
                <a:solidFill>
                  <a:schemeClr val="bg1"/>
                </a:solidFill>
                <a:latin typeface="Arial" pitchFamily="34" charset="0"/>
                <a:cs typeface="Arial" pitchFamily="34" charset="0"/>
              </a:rPr>
              <a:t>38 Diabetes Prevention Initiatives</a:t>
            </a:r>
          </a:p>
          <a:p>
            <a:pPr marL="796925" lvl="1" indent="-341313">
              <a:lnSpc>
                <a:spcPct val="150000"/>
              </a:lnSpc>
              <a:buFont typeface="Arial" pitchFamily="34" charset="0"/>
              <a:buChar char="–"/>
            </a:pPr>
            <a:r>
              <a:rPr lang="en-US" dirty="0" smtClean="0">
                <a:solidFill>
                  <a:schemeClr val="bg1"/>
                </a:solidFill>
                <a:latin typeface="Arial" pitchFamily="34" charset="0"/>
                <a:cs typeface="Arial" pitchFamily="34" charset="0"/>
              </a:rPr>
              <a:t> 30 </a:t>
            </a:r>
            <a:r>
              <a:rPr lang="en-US" dirty="0">
                <a:solidFill>
                  <a:schemeClr val="bg1"/>
                </a:solidFill>
                <a:latin typeface="Arial" pitchFamily="34" charset="0"/>
                <a:cs typeface="Arial" pitchFamily="34" charset="0"/>
              </a:rPr>
              <a:t>Healthy Heart Initiatives </a:t>
            </a:r>
            <a:endParaRPr lang="en-US" dirty="0" smtClean="0">
              <a:solidFill>
                <a:schemeClr val="bg1"/>
              </a:solidFill>
              <a:latin typeface="Arial" pitchFamily="34" charset="0"/>
              <a:cs typeface="Arial" pitchFamily="34" charset="0"/>
            </a:endParaRPr>
          </a:p>
          <a:p>
            <a:pPr marL="512762" indent="-457200">
              <a:lnSpc>
                <a:spcPct val="150000"/>
              </a:lnSpc>
            </a:pPr>
            <a:r>
              <a:rPr lang="en-US" dirty="0" smtClean="0">
                <a:solidFill>
                  <a:schemeClr val="bg1"/>
                </a:solidFill>
                <a:latin typeface="Arial" pitchFamily="34" charset="0"/>
                <a:cs typeface="Arial" pitchFamily="34" charset="0"/>
              </a:rPr>
              <a:t>Continuing their diabetes and cardiovascular risk reduction activities</a:t>
            </a:r>
            <a:endParaRPr lang="en-US" dirty="0">
              <a:solidFill>
                <a:schemeClr val="bg1"/>
              </a:solidFill>
              <a:latin typeface="Arial" pitchFamily="34" charset="0"/>
              <a:cs typeface="Arial" pitchFamily="34" charset="0"/>
            </a:endParaRPr>
          </a:p>
          <a:p>
            <a:pPr marL="512762" indent="-457200">
              <a:lnSpc>
                <a:spcPct val="150000"/>
              </a:lnSpc>
            </a:pPr>
            <a:r>
              <a:rPr lang="en-US" dirty="0" smtClean="0">
                <a:solidFill>
                  <a:schemeClr val="bg1"/>
                </a:solidFill>
                <a:latin typeface="Arial" pitchFamily="34" charset="0"/>
                <a:cs typeface="Arial" pitchFamily="34" charset="0"/>
              </a:rPr>
              <a:t>Developing toolkits and will disseminate </a:t>
            </a:r>
            <a:r>
              <a:rPr lang="en-US" dirty="0">
                <a:solidFill>
                  <a:schemeClr val="bg1"/>
                </a:solidFill>
                <a:latin typeface="Arial" pitchFamily="34" charset="0"/>
                <a:cs typeface="Arial" pitchFamily="34" charset="0"/>
              </a:rPr>
              <a:t>the lessons learned </a:t>
            </a:r>
            <a:r>
              <a:rPr lang="en-US" dirty="0" smtClean="0">
                <a:solidFill>
                  <a:schemeClr val="bg1"/>
                </a:solidFill>
                <a:latin typeface="Arial" pitchFamily="34" charset="0"/>
                <a:cs typeface="Arial" pitchFamily="34" charset="0"/>
              </a:rPr>
              <a:t>throughout AI/AN communities.</a:t>
            </a:r>
            <a:endParaRPr lang="en-US" dirty="0">
              <a:solidFill>
                <a:schemeClr val="bg1"/>
              </a:solidFill>
              <a:latin typeface="Arial" pitchFamily="34" charset="0"/>
              <a:cs typeface="Arial" pitchFamily="34" charset="0"/>
            </a:endParaRPr>
          </a:p>
          <a:p>
            <a:pPr marL="0" indent="0">
              <a:buNone/>
            </a:pPr>
            <a:endParaRPr lang="en-US" dirty="0">
              <a:solidFill>
                <a:schemeClr val="bg1"/>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28" y="1337857"/>
            <a:ext cx="2265943" cy="223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42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132"/>
            <a:ext cx="8229600" cy="1104406"/>
          </a:xfrm>
        </p:spPr>
        <p:txBody>
          <a:bodyPr>
            <a:noAutofit/>
          </a:bodyPr>
          <a:lstStyle/>
          <a:p>
            <a:r>
              <a:rPr lang="en-US" sz="4000" dirty="0" smtClean="0">
                <a:solidFill>
                  <a:srgbClr val="FFC000"/>
                </a:solidFill>
              </a:rPr>
              <a:t>SDPI Administrative Support</a:t>
            </a:r>
            <a:r>
              <a:rPr lang="en-US" sz="3600" dirty="0">
                <a:solidFill>
                  <a:srgbClr val="FFC000"/>
                </a:solidFill>
              </a:rPr>
              <a:t/>
            </a:r>
            <a:br>
              <a:rPr lang="en-US" sz="3600" dirty="0">
                <a:solidFill>
                  <a:srgbClr val="FFC000"/>
                </a:solidFill>
              </a:rPr>
            </a:br>
            <a:endParaRPr lang="en-US" sz="3600" dirty="0">
              <a:solidFill>
                <a:srgbClr val="FFC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srgbClr val="EAC698"/>
              </a:solidFill>
            </a:endParaRPr>
          </a:p>
        </p:txBody>
      </p:sp>
      <p:sp>
        <p:nvSpPr>
          <p:cNvPr id="6" name="Content Placeholder 5"/>
          <p:cNvSpPr>
            <a:spLocks noGrp="1"/>
          </p:cNvSpPr>
          <p:nvPr>
            <p:ph idx="1"/>
          </p:nvPr>
        </p:nvSpPr>
        <p:spPr>
          <a:xfrm>
            <a:off x="457200" y="1092530"/>
            <a:ext cx="8543372" cy="5033634"/>
          </a:xfrm>
        </p:spPr>
        <p:txBody>
          <a:bodyPr>
            <a:normAutofit fontScale="85000" lnSpcReduction="10000"/>
          </a:bodyPr>
          <a:lstStyle/>
          <a:p>
            <a:pPr marL="512762" indent="-457200">
              <a:lnSpc>
                <a:spcPct val="150000"/>
              </a:lnSpc>
            </a:pPr>
            <a:r>
              <a:rPr lang="en-US" dirty="0" smtClean="0">
                <a:solidFill>
                  <a:schemeClr val="bg1"/>
                </a:solidFill>
                <a:latin typeface="Arial" pitchFamily="34" charset="0"/>
                <a:cs typeface="Arial" pitchFamily="34" charset="0"/>
              </a:rPr>
              <a:t>National and Area Diabetes Consultants</a:t>
            </a:r>
          </a:p>
          <a:p>
            <a:pPr marL="512762" indent="-457200">
              <a:lnSpc>
                <a:spcPct val="150000"/>
              </a:lnSpc>
            </a:pPr>
            <a:r>
              <a:rPr lang="en-US" dirty="0" smtClean="0">
                <a:solidFill>
                  <a:schemeClr val="bg1"/>
                </a:solidFill>
                <a:latin typeface="Arial" pitchFamily="34" charset="0"/>
                <a:cs typeface="Arial" pitchFamily="34" charset="0"/>
              </a:rPr>
              <a:t>Diabetes Data Infrastructure including EHR </a:t>
            </a:r>
          </a:p>
          <a:p>
            <a:pPr marL="512762" indent="-457200">
              <a:lnSpc>
                <a:spcPct val="150000"/>
              </a:lnSpc>
            </a:pPr>
            <a:r>
              <a:rPr lang="en-US" dirty="0" smtClean="0">
                <a:solidFill>
                  <a:schemeClr val="bg1"/>
                </a:solidFill>
                <a:latin typeface="Arial" pitchFamily="34" charset="0"/>
                <a:cs typeface="Arial" pitchFamily="34" charset="0"/>
              </a:rPr>
              <a:t>Clinical Tools (e.g. algorithms, Standards of Care)</a:t>
            </a:r>
          </a:p>
          <a:p>
            <a:pPr marL="512762" indent="-457200">
              <a:lnSpc>
                <a:spcPct val="150000"/>
              </a:lnSpc>
            </a:pPr>
            <a:r>
              <a:rPr lang="en-US" dirty="0" smtClean="0">
                <a:solidFill>
                  <a:schemeClr val="bg1"/>
                </a:solidFill>
                <a:latin typeface="Arial" pitchFamily="34" charset="0"/>
                <a:cs typeface="Arial" pitchFamily="34" charset="0"/>
              </a:rPr>
              <a:t>Diabetes Care and Outcomes Audit</a:t>
            </a:r>
          </a:p>
          <a:p>
            <a:pPr marL="512762" indent="-457200">
              <a:lnSpc>
                <a:spcPct val="150000"/>
              </a:lnSpc>
            </a:pPr>
            <a:r>
              <a:rPr lang="en-US" dirty="0" smtClean="0">
                <a:solidFill>
                  <a:schemeClr val="bg1"/>
                </a:solidFill>
                <a:latin typeface="Arial" pitchFamily="34" charset="0"/>
                <a:cs typeface="Arial" pitchFamily="34" charset="0"/>
              </a:rPr>
              <a:t>Comprehensive Diabetes Training</a:t>
            </a:r>
          </a:p>
          <a:p>
            <a:pPr marL="512762" indent="-457200">
              <a:lnSpc>
                <a:spcPct val="150000"/>
              </a:lnSpc>
            </a:pPr>
            <a:r>
              <a:rPr lang="en-US" dirty="0" smtClean="0">
                <a:solidFill>
                  <a:schemeClr val="bg1"/>
                </a:solidFill>
                <a:latin typeface="Arial" pitchFamily="34" charset="0"/>
                <a:cs typeface="Arial" pitchFamily="34" charset="0"/>
              </a:rPr>
              <a:t>Indian Health Diabetes Website:  </a:t>
            </a:r>
            <a:r>
              <a:rPr lang="en-US" sz="4200" b="1" dirty="0">
                <a:solidFill>
                  <a:srgbClr val="FFC000"/>
                </a:solidFill>
              </a:rPr>
              <a:t>www.diabetes.ihs.gov</a:t>
            </a:r>
            <a:endParaRPr lang="en-US" sz="4200" b="1" dirty="0" smtClean="0">
              <a:solidFill>
                <a:srgbClr val="FFC000"/>
              </a:solidFill>
              <a:latin typeface="Arial" pitchFamily="34" charset="0"/>
              <a:cs typeface="Arial" pitchFamily="34" charset="0"/>
            </a:endParaRPr>
          </a:p>
          <a:p>
            <a:pPr marL="796925" lvl="1" indent="-341313">
              <a:lnSpc>
                <a:spcPct val="150000"/>
              </a:lnSpc>
              <a:buFont typeface="Arial" pitchFamily="34" charset="0"/>
              <a:buChar char="–"/>
            </a:pPr>
            <a:endParaRPr lang="en-US" dirty="0">
              <a:solidFill>
                <a:schemeClr val="bg1"/>
              </a:solidFill>
            </a:endParaRPr>
          </a:p>
        </p:txBody>
      </p:sp>
    </p:spTree>
    <p:extLst>
      <p:ext uri="{BB962C8B-B14F-4D97-AF65-F5344CB8AC3E}">
        <p14:creationId xmlns:p14="http://schemas.microsoft.com/office/powerpoint/2010/main" val="2359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sp>
        <p:nvSpPr>
          <p:cNvPr id="6" name="Content Placeholder 5"/>
          <p:cNvSpPr>
            <a:spLocks noGrp="1"/>
          </p:cNvSpPr>
          <p:nvPr>
            <p:ph idx="1"/>
          </p:nvPr>
        </p:nvSpPr>
        <p:spPr>
          <a:xfrm>
            <a:off x="3075708" y="2481942"/>
            <a:ext cx="4346369" cy="1757549"/>
          </a:xfrm>
        </p:spPr>
        <p:txBody>
          <a:bodyPr>
            <a:normAutofit/>
          </a:bodyPr>
          <a:lstStyle/>
          <a:p>
            <a:pPr marL="0" indent="0">
              <a:buNone/>
            </a:pPr>
            <a:endParaRPr lang="en-US" dirty="0">
              <a:solidFill>
                <a:schemeClr val="bg1"/>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086" y="950026"/>
            <a:ext cx="7148286" cy="510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57200" y="273050"/>
            <a:ext cx="8229600" cy="546100"/>
          </a:xfrm>
        </p:spPr>
        <p:txBody>
          <a:bodyPr>
            <a:noAutofit/>
          </a:bodyPr>
          <a:lstStyle/>
          <a:p>
            <a:r>
              <a:rPr lang="en-US" sz="4000" b="1" dirty="0" smtClean="0">
                <a:solidFill>
                  <a:srgbClr val="FFC000"/>
                </a:solidFill>
              </a:rPr>
              <a:t>www.diabetes.ihs.gov – Home Page </a:t>
            </a:r>
            <a:endParaRPr lang="en-US" sz="3600" b="1" dirty="0">
              <a:solidFill>
                <a:srgbClr val="FFC000"/>
              </a:solidFill>
            </a:endParaRPr>
          </a:p>
        </p:txBody>
      </p:sp>
    </p:spTree>
    <p:extLst>
      <p:ext uri="{BB962C8B-B14F-4D97-AF65-F5344CB8AC3E}">
        <p14:creationId xmlns:p14="http://schemas.microsoft.com/office/powerpoint/2010/main" val="4251211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35429" y="564738"/>
            <a:ext cx="8229600" cy="1118919"/>
          </a:xfrm>
        </p:spPr>
        <p:txBody>
          <a:bodyPr>
            <a:noAutofit/>
          </a:bodyPr>
          <a:lstStyle/>
          <a:p>
            <a:r>
              <a:rPr lang="en-US" sz="4000" b="1" dirty="0" smtClean="0">
                <a:solidFill>
                  <a:srgbClr val="FFC000"/>
                </a:solidFill>
              </a:rPr>
              <a:t>SDPI Funds:</a:t>
            </a:r>
            <a:br>
              <a:rPr lang="en-US" sz="4000" b="1" dirty="0" smtClean="0">
                <a:solidFill>
                  <a:srgbClr val="FFC000"/>
                </a:solidFill>
              </a:rPr>
            </a:br>
            <a:r>
              <a:rPr lang="en-US" sz="4000" b="1" dirty="0" smtClean="0">
                <a:solidFill>
                  <a:srgbClr val="FFC000"/>
                </a:solidFill>
              </a:rPr>
              <a:t>Helping Make Real Success Happen</a:t>
            </a:r>
            <a:r>
              <a:rPr lang="en-US" sz="3200" b="1" dirty="0">
                <a:solidFill>
                  <a:srgbClr val="FFC000"/>
                </a:solidFill>
              </a:rPr>
              <a:t/>
            </a:r>
            <a:br>
              <a:rPr lang="en-US" sz="3200" b="1" dirty="0">
                <a:solidFill>
                  <a:srgbClr val="FFC000"/>
                </a:solidFill>
              </a:rPr>
            </a:br>
            <a:endParaRPr lang="en-US" sz="3600" dirty="0">
              <a:solidFill>
                <a:srgbClr val="FFC000"/>
              </a:solidFill>
            </a:endParaRPr>
          </a:p>
        </p:txBody>
      </p:sp>
      <p:sp>
        <p:nvSpPr>
          <p:cNvPr id="5" name="Subtitle 4"/>
          <p:cNvSpPr>
            <a:spLocks noGrp="1"/>
          </p:cNvSpPr>
          <p:nvPr>
            <p:ph type="subTitle" idx="1"/>
          </p:nvPr>
        </p:nvSpPr>
        <p:spPr>
          <a:xfrm>
            <a:off x="0" y="2728685"/>
            <a:ext cx="9144000" cy="3004457"/>
          </a:xfrm>
        </p:spPr>
        <p:txBody>
          <a:bodyPr>
            <a:normAutofit/>
          </a:bodyPr>
          <a:lstStyle/>
          <a:p>
            <a:pPr algn="l"/>
            <a:r>
              <a:rPr lang="en-US" dirty="0" smtClean="0">
                <a:solidFill>
                  <a:srgbClr val="EDE87B"/>
                </a:solidFill>
              </a:rPr>
              <a:t>    Funds		        People &amp;             ↑ Services</a:t>
            </a:r>
          </a:p>
          <a:p>
            <a:pPr algn="l"/>
            <a:r>
              <a:rPr lang="en-US" dirty="0">
                <a:solidFill>
                  <a:srgbClr val="EDE87B"/>
                </a:solidFill>
              </a:rPr>
              <a:t> </a:t>
            </a:r>
            <a:r>
              <a:rPr lang="en-US" dirty="0" smtClean="0">
                <a:solidFill>
                  <a:srgbClr val="EDE87B"/>
                </a:solidFill>
              </a:rPr>
              <a:t>                           Programs	</a:t>
            </a:r>
          </a:p>
          <a:p>
            <a:pPr algn="l"/>
            <a:endParaRPr lang="en-US" dirty="0" smtClean="0">
              <a:solidFill>
                <a:srgbClr val="EDE87B"/>
              </a:solidFill>
            </a:endParaRPr>
          </a:p>
          <a:p>
            <a:pPr algn="l"/>
            <a:r>
              <a:rPr lang="en-US" dirty="0" smtClean="0">
                <a:solidFill>
                  <a:srgbClr val="EDE87B"/>
                </a:solidFill>
              </a:rPr>
              <a:t>    Improve Clinical                 Reduce Diabetes &amp;</a:t>
            </a:r>
          </a:p>
          <a:p>
            <a:pPr algn="l"/>
            <a:r>
              <a:rPr lang="en-US" dirty="0" smtClean="0">
                <a:solidFill>
                  <a:srgbClr val="EDE87B"/>
                </a:solidFill>
              </a:rPr>
              <a:t>    Measures			</a:t>
            </a:r>
            <a:r>
              <a:rPr lang="en-US" sz="2800" dirty="0" smtClean="0">
                <a:solidFill>
                  <a:srgbClr val="EDE87B"/>
                </a:solidFill>
              </a:rPr>
              <a:t>			</a:t>
            </a:r>
            <a:r>
              <a:rPr lang="en-US" dirty="0" smtClean="0">
                <a:solidFill>
                  <a:srgbClr val="EDE87B"/>
                </a:solidFill>
              </a:rPr>
              <a:t>Complications</a:t>
            </a:r>
            <a:r>
              <a:rPr lang="en-US" sz="2800" dirty="0" smtClean="0">
                <a:solidFill>
                  <a:srgbClr val="EDE87B"/>
                </a:solidFill>
              </a:rPr>
              <a:t>			</a:t>
            </a:r>
          </a:p>
        </p:txBody>
      </p:sp>
      <p:sp>
        <p:nvSpPr>
          <p:cNvPr id="6"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sp>
        <p:nvSpPr>
          <p:cNvPr id="3" name="Right Arrow 2"/>
          <p:cNvSpPr/>
          <p:nvPr/>
        </p:nvSpPr>
        <p:spPr>
          <a:xfrm>
            <a:off x="1588009" y="2766205"/>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ight Arrow 6"/>
          <p:cNvSpPr/>
          <p:nvPr/>
        </p:nvSpPr>
        <p:spPr>
          <a:xfrm>
            <a:off x="4265805" y="2766205"/>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ight Arrow 7"/>
          <p:cNvSpPr/>
          <p:nvPr/>
        </p:nvSpPr>
        <p:spPr>
          <a:xfrm>
            <a:off x="7428415" y="2766205"/>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285" y="4566557"/>
            <a:ext cx="10731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445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04"/>
            <a:ext cx="8229600" cy="1028642"/>
          </a:xfrm>
        </p:spPr>
        <p:txBody>
          <a:bodyPr>
            <a:noAutofit/>
          </a:bodyPr>
          <a:lstStyle/>
          <a:p>
            <a:r>
              <a:rPr lang="en-US" sz="3200" b="1" dirty="0" smtClean="0">
                <a:solidFill>
                  <a:srgbClr val="FFC000"/>
                </a:solidFill>
              </a:rPr>
              <a:t>SDPI: Increased Access to </a:t>
            </a:r>
            <a:br>
              <a:rPr lang="en-US" sz="3200" b="1" dirty="0" smtClean="0">
                <a:solidFill>
                  <a:srgbClr val="FFC000"/>
                </a:solidFill>
              </a:rPr>
            </a:br>
            <a:r>
              <a:rPr lang="en-US" sz="3200" b="1" dirty="0" smtClean="0">
                <a:solidFill>
                  <a:srgbClr val="FFC000"/>
                </a:solidFill>
              </a:rPr>
              <a:t>Diabetes Treatment and Prevention Services </a:t>
            </a:r>
            <a:endParaRPr lang="en-US" sz="3200" b="1" dirty="0">
              <a:solidFill>
                <a:srgbClr val="FFC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905386928"/>
              </p:ext>
            </p:extLst>
          </p:nvPr>
        </p:nvGraphicFramePr>
        <p:xfrm>
          <a:off x="769260" y="1253719"/>
          <a:ext cx="7503883" cy="4301115"/>
        </p:xfrm>
        <a:graphic>
          <a:graphicData uri="http://schemas.openxmlformats.org/drawingml/2006/table">
            <a:tbl>
              <a:tblPr firstRow="1" bandRow="1">
                <a:tableStyleId>{5C22544A-7EE6-4342-B048-85BDC9FD1C3A}</a:tableStyleId>
              </a:tblPr>
              <a:tblGrid>
                <a:gridCol w="4412167"/>
                <a:gridCol w="1652718"/>
                <a:gridCol w="1438998"/>
              </a:tblGrid>
              <a:tr h="730226">
                <a:tc>
                  <a:txBody>
                    <a:bodyPr/>
                    <a:lstStyle/>
                    <a:p>
                      <a:endParaRPr lang="en-US" dirty="0"/>
                    </a:p>
                  </a:txBody>
                  <a:tcPr/>
                </a:tc>
                <a:tc>
                  <a:txBody>
                    <a:bodyPr/>
                    <a:lstStyle/>
                    <a:p>
                      <a:r>
                        <a:rPr lang="en-US" dirty="0" smtClean="0"/>
                        <a:t>1997 - Before</a:t>
                      </a:r>
                      <a:r>
                        <a:rPr lang="en-US" baseline="0" dirty="0" smtClean="0"/>
                        <a:t> SDPI funding</a:t>
                      </a:r>
                      <a:endParaRPr lang="en-US" dirty="0"/>
                    </a:p>
                  </a:txBody>
                  <a:tcPr/>
                </a:tc>
                <a:tc>
                  <a:txBody>
                    <a:bodyPr/>
                    <a:lstStyle/>
                    <a:p>
                      <a:r>
                        <a:rPr lang="en-US" dirty="0" smtClean="0"/>
                        <a:t>2010</a:t>
                      </a:r>
                      <a:endParaRPr lang="en-US" dirty="0"/>
                    </a:p>
                  </a:txBody>
                  <a:tcPr/>
                </a:tc>
              </a:tr>
              <a:tr h="418687">
                <a:tc>
                  <a:txBody>
                    <a:bodyPr/>
                    <a:lstStyle/>
                    <a:p>
                      <a:r>
                        <a:rPr lang="en-US" dirty="0" smtClean="0"/>
                        <a:t>Diabetes clinics</a:t>
                      </a:r>
                      <a:endParaRPr lang="en-US" dirty="0"/>
                    </a:p>
                  </a:txBody>
                  <a:tcPr/>
                </a:tc>
                <a:tc>
                  <a:txBody>
                    <a:bodyPr/>
                    <a:lstStyle/>
                    <a:p>
                      <a:r>
                        <a:rPr lang="en-US" dirty="0" smtClean="0"/>
                        <a:t>31%</a:t>
                      </a:r>
                      <a:endParaRPr lang="en-US" dirty="0"/>
                    </a:p>
                  </a:txBody>
                  <a:tcPr/>
                </a:tc>
                <a:tc>
                  <a:txBody>
                    <a:bodyPr/>
                    <a:lstStyle/>
                    <a:p>
                      <a:r>
                        <a:rPr lang="en-US" dirty="0" smtClean="0"/>
                        <a:t>71%</a:t>
                      </a:r>
                      <a:endParaRPr lang="en-US" dirty="0"/>
                    </a:p>
                  </a:txBody>
                  <a:tcPr/>
                </a:tc>
              </a:tr>
              <a:tr h="418687">
                <a:tc>
                  <a:txBody>
                    <a:bodyPr/>
                    <a:lstStyle/>
                    <a:p>
                      <a:r>
                        <a:rPr lang="en-US" dirty="0" smtClean="0"/>
                        <a:t>Diabetes clinical</a:t>
                      </a:r>
                      <a:r>
                        <a:rPr lang="en-US" baseline="0" dirty="0" smtClean="0"/>
                        <a:t> teams</a:t>
                      </a:r>
                      <a:endParaRPr lang="en-US" dirty="0"/>
                    </a:p>
                  </a:txBody>
                  <a:tcPr/>
                </a:tc>
                <a:tc>
                  <a:txBody>
                    <a:bodyPr/>
                    <a:lstStyle/>
                    <a:p>
                      <a:r>
                        <a:rPr lang="en-US" dirty="0" smtClean="0"/>
                        <a:t>30%</a:t>
                      </a:r>
                      <a:endParaRPr lang="en-US" dirty="0"/>
                    </a:p>
                  </a:txBody>
                  <a:tcPr/>
                </a:tc>
                <a:tc>
                  <a:txBody>
                    <a:bodyPr/>
                    <a:lstStyle/>
                    <a:p>
                      <a:r>
                        <a:rPr lang="en-US" dirty="0" smtClean="0"/>
                        <a:t>94%</a:t>
                      </a:r>
                      <a:endParaRPr lang="en-US" dirty="0"/>
                    </a:p>
                  </a:txBody>
                  <a:tcPr/>
                </a:tc>
              </a:tr>
              <a:tr h="418687">
                <a:tc>
                  <a:txBody>
                    <a:bodyPr/>
                    <a:lstStyle/>
                    <a:p>
                      <a:r>
                        <a:rPr lang="en-US" dirty="0" smtClean="0"/>
                        <a:t>Diabetes patient registries</a:t>
                      </a:r>
                      <a:endParaRPr lang="en-US" dirty="0"/>
                    </a:p>
                  </a:txBody>
                  <a:tcPr/>
                </a:tc>
                <a:tc>
                  <a:txBody>
                    <a:bodyPr/>
                    <a:lstStyle/>
                    <a:p>
                      <a:r>
                        <a:rPr lang="en-US" dirty="0" smtClean="0"/>
                        <a:t>34%</a:t>
                      </a:r>
                      <a:endParaRPr lang="en-US" dirty="0"/>
                    </a:p>
                  </a:txBody>
                  <a:tcPr/>
                </a:tc>
                <a:tc>
                  <a:txBody>
                    <a:bodyPr/>
                    <a:lstStyle/>
                    <a:p>
                      <a:r>
                        <a:rPr lang="en-US" dirty="0" smtClean="0"/>
                        <a:t>94%</a:t>
                      </a:r>
                      <a:endParaRPr lang="en-US" dirty="0"/>
                    </a:p>
                  </a:txBody>
                  <a:tcPr/>
                </a:tc>
              </a:tr>
              <a:tr h="418687">
                <a:tc>
                  <a:txBody>
                    <a:bodyPr/>
                    <a:lstStyle/>
                    <a:p>
                      <a:r>
                        <a:rPr lang="en-US" dirty="0" smtClean="0"/>
                        <a:t>Nutrition services for adults</a:t>
                      </a:r>
                      <a:endParaRPr lang="en-US" dirty="0"/>
                    </a:p>
                  </a:txBody>
                  <a:tcPr/>
                </a:tc>
                <a:tc>
                  <a:txBody>
                    <a:bodyPr/>
                    <a:lstStyle/>
                    <a:p>
                      <a:r>
                        <a:rPr lang="en-US" dirty="0" smtClean="0"/>
                        <a:t>39%</a:t>
                      </a:r>
                      <a:endParaRPr lang="en-US" dirty="0"/>
                    </a:p>
                  </a:txBody>
                  <a:tcPr/>
                </a:tc>
                <a:tc>
                  <a:txBody>
                    <a:bodyPr/>
                    <a:lstStyle/>
                    <a:p>
                      <a:r>
                        <a:rPr lang="en-US" dirty="0" smtClean="0"/>
                        <a:t>89%</a:t>
                      </a:r>
                      <a:endParaRPr lang="en-US" dirty="0"/>
                    </a:p>
                  </a:txBody>
                  <a:tcPr/>
                </a:tc>
              </a:tr>
              <a:tr h="418687">
                <a:tc>
                  <a:txBody>
                    <a:bodyPr/>
                    <a:lstStyle/>
                    <a:p>
                      <a:r>
                        <a:rPr lang="en-US" dirty="0" smtClean="0"/>
                        <a:t>Access to registered dietitians</a:t>
                      </a:r>
                      <a:endParaRPr lang="en-US" dirty="0"/>
                    </a:p>
                  </a:txBody>
                  <a:tcPr/>
                </a:tc>
                <a:tc>
                  <a:txBody>
                    <a:bodyPr/>
                    <a:lstStyle/>
                    <a:p>
                      <a:r>
                        <a:rPr lang="en-US" dirty="0" smtClean="0"/>
                        <a:t>37%</a:t>
                      </a:r>
                      <a:endParaRPr lang="en-US" dirty="0"/>
                    </a:p>
                  </a:txBody>
                  <a:tcPr/>
                </a:tc>
                <a:tc>
                  <a:txBody>
                    <a:bodyPr/>
                    <a:lstStyle/>
                    <a:p>
                      <a:r>
                        <a:rPr lang="en-US" dirty="0" smtClean="0"/>
                        <a:t>77%</a:t>
                      </a:r>
                      <a:endParaRPr lang="en-US" dirty="0"/>
                    </a:p>
                  </a:txBody>
                  <a:tcPr/>
                </a:tc>
              </a:tr>
              <a:tr h="604364">
                <a:tc>
                  <a:txBody>
                    <a:bodyPr/>
                    <a:lstStyle/>
                    <a:p>
                      <a:r>
                        <a:rPr lang="en-US" dirty="0" smtClean="0"/>
                        <a:t>Culturally tailored diabetes education programs</a:t>
                      </a:r>
                      <a:endParaRPr lang="en-US" dirty="0"/>
                    </a:p>
                  </a:txBody>
                  <a:tcPr/>
                </a:tc>
                <a:tc>
                  <a:txBody>
                    <a:bodyPr/>
                    <a:lstStyle/>
                    <a:p>
                      <a:r>
                        <a:rPr lang="en-US" dirty="0" smtClean="0"/>
                        <a:t>36%</a:t>
                      </a:r>
                      <a:endParaRPr lang="en-US" dirty="0"/>
                    </a:p>
                  </a:txBody>
                  <a:tcPr/>
                </a:tc>
                <a:tc>
                  <a:txBody>
                    <a:bodyPr/>
                    <a:lstStyle/>
                    <a:p>
                      <a:r>
                        <a:rPr lang="en-US" dirty="0" smtClean="0"/>
                        <a:t>99%</a:t>
                      </a:r>
                      <a:endParaRPr lang="en-US" dirty="0"/>
                    </a:p>
                  </a:txBody>
                  <a:tcPr/>
                </a:tc>
              </a:tr>
              <a:tr h="418687">
                <a:tc>
                  <a:txBody>
                    <a:bodyPr/>
                    <a:lstStyle/>
                    <a:p>
                      <a:r>
                        <a:rPr lang="en-US" dirty="0" smtClean="0"/>
                        <a:t>Access to physical activity specialists</a:t>
                      </a:r>
                      <a:endParaRPr lang="en-US" dirty="0"/>
                    </a:p>
                  </a:txBody>
                  <a:tcPr/>
                </a:tc>
                <a:tc>
                  <a:txBody>
                    <a:bodyPr/>
                    <a:lstStyle/>
                    <a:p>
                      <a:r>
                        <a:rPr lang="en-US" baseline="0" dirty="0" smtClean="0"/>
                        <a:t>  8%</a:t>
                      </a:r>
                      <a:endParaRPr lang="en-US" dirty="0"/>
                    </a:p>
                  </a:txBody>
                  <a:tcPr/>
                </a:tc>
                <a:tc>
                  <a:txBody>
                    <a:bodyPr/>
                    <a:lstStyle/>
                    <a:p>
                      <a:r>
                        <a:rPr lang="en-US" dirty="0" smtClean="0"/>
                        <a:t>74%</a:t>
                      </a:r>
                      <a:endParaRPr lang="en-US" dirty="0"/>
                    </a:p>
                  </a:txBody>
                  <a:tcPr/>
                </a:tc>
              </a:tr>
              <a:tr h="418687">
                <a:tc>
                  <a:txBody>
                    <a:bodyPr/>
                    <a:lstStyle/>
                    <a:p>
                      <a:r>
                        <a:rPr lang="en-US" dirty="0" smtClean="0"/>
                        <a:t>Adult weight management programs</a:t>
                      </a:r>
                      <a:endParaRPr lang="en-US" dirty="0"/>
                    </a:p>
                  </a:txBody>
                  <a:tcPr/>
                </a:tc>
                <a:tc>
                  <a:txBody>
                    <a:bodyPr/>
                    <a:lstStyle/>
                    <a:p>
                      <a:r>
                        <a:rPr lang="en-US" dirty="0" smtClean="0"/>
                        <a:t>19%</a:t>
                      </a:r>
                      <a:endParaRPr lang="en-US" dirty="0"/>
                    </a:p>
                  </a:txBody>
                  <a:tcPr/>
                </a:tc>
                <a:tc>
                  <a:txBody>
                    <a:bodyPr/>
                    <a:lstStyle/>
                    <a:p>
                      <a:r>
                        <a:rPr lang="en-US" dirty="0" smtClean="0"/>
                        <a:t>76%</a:t>
                      </a:r>
                      <a:endParaRPr lang="en-US" dirty="0"/>
                    </a:p>
                  </a:txBody>
                  <a:tcPr/>
                </a:tc>
              </a:tr>
            </a:tbl>
          </a:graphicData>
        </a:graphic>
      </p:graphicFrame>
      <p:sp>
        <p:nvSpPr>
          <p:cNvPr id="8" name="Rectangle 7"/>
          <p:cNvSpPr/>
          <p:nvPr/>
        </p:nvSpPr>
        <p:spPr>
          <a:xfrm>
            <a:off x="457200" y="5656434"/>
            <a:ext cx="7487391" cy="338554"/>
          </a:xfrm>
          <a:prstGeom prst="rect">
            <a:avLst/>
          </a:prstGeom>
        </p:spPr>
        <p:txBody>
          <a:bodyPr wrap="square">
            <a:spAutoFit/>
          </a:bodyPr>
          <a:lstStyle/>
          <a:p>
            <a:r>
              <a:rPr lang="en-US" sz="1600" dirty="0" smtClean="0">
                <a:solidFill>
                  <a:prstClr val="white"/>
                </a:solidFill>
              </a:rPr>
              <a:t>Source</a:t>
            </a:r>
            <a:r>
              <a:rPr lang="en-US" sz="1600" dirty="0">
                <a:solidFill>
                  <a:prstClr val="white"/>
                </a:solidFill>
              </a:rPr>
              <a:t>: Evaluation of the SDPI Community-Directed Diabetes Programs</a:t>
            </a:r>
          </a:p>
        </p:txBody>
      </p:sp>
    </p:spTree>
    <p:extLst>
      <p:ext uri="{BB962C8B-B14F-4D97-AF65-F5344CB8AC3E}">
        <p14:creationId xmlns:p14="http://schemas.microsoft.com/office/powerpoint/2010/main" val="648528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0172" y="142505"/>
            <a:ext cx="6652611" cy="760020"/>
          </a:xfrm>
        </p:spPr>
        <p:txBody>
          <a:bodyPr>
            <a:noAutofit/>
          </a:bodyPr>
          <a:lstStyle/>
          <a:p>
            <a:r>
              <a:rPr lang="en-US" sz="3200" b="1" dirty="0" smtClean="0">
                <a:solidFill>
                  <a:srgbClr val="FFC000"/>
                </a:solidFill>
              </a:rPr>
              <a:t>Average </a:t>
            </a:r>
            <a:r>
              <a:rPr lang="en-US" sz="3200" b="1" dirty="0">
                <a:solidFill>
                  <a:srgbClr val="FFC000"/>
                </a:solidFill>
              </a:rPr>
              <a:t>Blood </a:t>
            </a:r>
            <a:r>
              <a:rPr lang="en-US" sz="3200" b="1" dirty="0" smtClean="0">
                <a:solidFill>
                  <a:srgbClr val="FFC000"/>
                </a:solidFill>
              </a:rPr>
              <a:t>Sugar</a:t>
            </a:r>
            <a:endParaRPr lang="en-US" sz="3200" b="1" dirty="0">
              <a:solidFill>
                <a:srgbClr val="FF0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srgbClr val="EAC698"/>
              </a:solidFill>
            </a:endParaRPr>
          </a:p>
        </p:txBody>
      </p:sp>
      <p:sp>
        <p:nvSpPr>
          <p:cNvPr id="3" name="TextBox 2"/>
          <p:cNvSpPr txBox="1"/>
          <p:nvPr/>
        </p:nvSpPr>
        <p:spPr>
          <a:xfrm>
            <a:off x="551542" y="5653574"/>
            <a:ext cx="4702627" cy="369332"/>
          </a:xfrm>
          <a:prstGeom prst="rect">
            <a:avLst/>
          </a:prstGeom>
          <a:noFill/>
        </p:spPr>
        <p:txBody>
          <a:bodyPr wrap="square" rtlCol="0">
            <a:spAutoFit/>
          </a:bodyPr>
          <a:lstStyle/>
          <a:p>
            <a:r>
              <a:rPr lang="en-US" dirty="0" smtClean="0">
                <a:solidFill>
                  <a:prstClr val="white"/>
                </a:solidFill>
              </a:rPr>
              <a:t>Source: IHS Diabetes Care and Outcomes Audit</a:t>
            </a:r>
            <a:endParaRPr lang="en-US" dirty="0">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172" y="817314"/>
            <a:ext cx="6652611" cy="4890809"/>
          </a:xfrm>
          <a:prstGeom prst="rect">
            <a:avLst/>
          </a:prstGeom>
        </p:spPr>
      </p:pic>
    </p:spTree>
    <p:extLst>
      <p:ext uri="{BB962C8B-B14F-4D97-AF65-F5344CB8AC3E}">
        <p14:creationId xmlns:p14="http://schemas.microsoft.com/office/powerpoint/2010/main" val="117983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42505"/>
            <a:ext cx="7344229" cy="519237"/>
          </a:xfrm>
        </p:spPr>
        <p:txBody>
          <a:bodyPr>
            <a:noAutofit/>
          </a:bodyPr>
          <a:lstStyle/>
          <a:p>
            <a:r>
              <a:rPr lang="en-US" sz="3200" b="1" dirty="0" smtClean="0">
                <a:solidFill>
                  <a:srgbClr val="FFC000"/>
                </a:solidFill>
              </a:rPr>
              <a:t>Average LDL Cholesterol</a:t>
            </a:r>
            <a:endParaRPr lang="en-US" sz="3200" b="1" dirty="0">
              <a:solidFill>
                <a:srgbClr val="FFC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srgbClr val="EAC698"/>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874172776"/>
              </p:ext>
            </p:extLst>
          </p:nvPr>
        </p:nvGraphicFramePr>
        <p:xfrm>
          <a:off x="1137023" y="661742"/>
          <a:ext cx="7260811" cy="5031709"/>
        </p:xfrm>
        <a:graphic>
          <a:graphicData uri="http://schemas.openxmlformats.org/presentationml/2006/ole">
            <mc:AlternateContent xmlns:mc="http://schemas.openxmlformats.org/markup-compatibility/2006">
              <mc:Choice xmlns:v="urn:schemas-microsoft-com:vml" Requires="v">
                <p:oleObj spid="_x0000_s39950" name="Chart" r:id="rId5" imgW="3733676" imgH="2590622" progId="Excel.Chart.8">
                  <p:embed/>
                </p:oleObj>
              </mc:Choice>
              <mc:Fallback>
                <p:oleObj name="Chart" r:id="rId5" imgW="3733676" imgH="2590622"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7023" y="661742"/>
                        <a:ext cx="7260811" cy="5031709"/>
                      </a:xfrm>
                      <a:prstGeom prst="rect">
                        <a:avLst/>
                      </a:prstGeom>
                      <a:noFill/>
                      <a:ln>
                        <a:noFill/>
                      </a:ln>
                      <a:effectLst/>
                    </p:spPr>
                  </p:pic>
                </p:oleObj>
              </mc:Fallback>
            </mc:AlternateContent>
          </a:graphicData>
        </a:graphic>
      </p:graphicFrame>
      <p:sp>
        <p:nvSpPr>
          <p:cNvPr id="5" name="TextBox 4"/>
          <p:cNvSpPr txBox="1"/>
          <p:nvPr/>
        </p:nvSpPr>
        <p:spPr>
          <a:xfrm>
            <a:off x="1248229" y="5370286"/>
            <a:ext cx="4746171" cy="646331"/>
          </a:xfrm>
          <a:prstGeom prst="rect">
            <a:avLst/>
          </a:prstGeom>
          <a:noFill/>
        </p:spPr>
        <p:txBody>
          <a:bodyPr wrap="square" rtlCol="0">
            <a:spAutoFit/>
          </a:bodyPr>
          <a:lstStyle/>
          <a:p>
            <a:endParaRPr lang="en-US" dirty="0" smtClean="0">
              <a:solidFill>
                <a:prstClr val="black"/>
              </a:solidFill>
            </a:endParaRPr>
          </a:p>
          <a:p>
            <a:r>
              <a:rPr lang="en-US" dirty="0" smtClean="0">
                <a:solidFill>
                  <a:prstClr val="white"/>
                </a:solidFill>
              </a:rPr>
              <a:t>Source: IHS Diabetes Care and Outcomes Audit</a:t>
            </a:r>
            <a:endParaRPr lang="en-US" dirty="0">
              <a:solidFill>
                <a:prstClr val="white"/>
              </a:solidFill>
            </a:endParaRPr>
          </a:p>
        </p:txBody>
      </p:sp>
    </p:spTree>
    <p:extLst>
      <p:ext uri="{BB962C8B-B14F-4D97-AF65-F5344CB8AC3E}">
        <p14:creationId xmlns:p14="http://schemas.microsoft.com/office/powerpoint/2010/main" val="15612733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42505"/>
            <a:ext cx="7505206" cy="760020"/>
          </a:xfrm>
        </p:spPr>
        <p:txBody>
          <a:bodyPr>
            <a:noAutofit/>
          </a:bodyPr>
          <a:lstStyle/>
          <a:p>
            <a:r>
              <a:rPr lang="en-US" sz="3200" b="1" dirty="0" smtClean="0">
                <a:solidFill>
                  <a:srgbClr val="FFC000"/>
                </a:solidFill>
              </a:rPr>
              <a:t>Average Blood Pressure</a:t>
            </a:r>
            <a:endParaRPr lang="en-US" sz="3200" b="1" dirty="0">
              <a:solidFill>
                <a:srgbClr val="FFC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srgbClr val="EAC698"/>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140118746"/>
              </p:ext>
            </p:extLst>
          </p:nvPr>
        </p:nvGraphicFramePr>
        <p:xfrm>
          <a:off x="1142276" y="806844"/>
          <a:ext cx="7072810" cy="4936793"/>
        </p:xfrm>
        <a:graphic>
          <a:graphicData uri="http://schemas.openxmlformats.org/presentationml/2006/ole">
            <mc:AlternateContent xmlns:mc="http://schemas.openxmlformats.org/markup-compatibility/2006">
              <mc:Choice xmlns:v="urn:schemas-microsoft-com:vml" Requires="v">
                <p:oleObj spid="_x0000_s40974" name="Chart" r:id="rId5" imgW="3571795" imgH="2410003" progId="Excel.Chart.8">
                  <p:embed/>
                </p:oleObj>
              </mc:Choice>
              <mc:Fallback>
                <p:oleObj name="Chart" r:id="rId5" imgW="3571795" imgH="2410003"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276" y="806844"/>
                        <a:ext cx="7072810" cy="4936793"/>
                      </a:xfrm>
                      <a:prstGeom prst="rect">
                        <a:avLst/>
                      </a:prstGeom>
                      <a:noFill/>
                      <a:ln>
                        <a:noFill/>
                      </a:ln>
                      <a:effectLst/>
                      <a:extLst/>
                    </p:spPr>
                  </p:pic>
                </p:oleObj>
              </mc:Fallback>
            </mc:AlternateContent>
          </a:graphicData>
        </a:graphic>
      </p:graphicFrame>
      <p:sp>
        <p:nvSpPr>
          <p:cNvPr id="7" name="TextBox 6"/>
          <p:cNvSpPr txBox="1"/>
          <p:nvPr/>
        </p:nvSpPr>
        <p:spPr>
          <a:xfrm>
            <a:off x="1142276" y="5558971"/>
            <a:ext cx="5389152" cy="369332"/>
          </a:xfrm>
          <a:prstGeom prst="rect">
            <a:avLst/>
          </a:prstGeom>
          <a:noFill/>
        </p:spPr>
        <p:txBody>
          <a:bodyPr wrap="square" rtlCol="0">
            <a:spAutoFit/>
          </a:bodyPr>
          <a:lstStyle/>
          <a:p>
            <a:r>
              <a:rPr lang="en-US" dirty="0" smtClean="0">
                <a:solidFill>
                  <a:prstClr val="white"/>
                </a:solidFill>
              </a:rPr>
              <a:t>Source</a:t>
            </a:r>
            <a:r>
              <a:rPr lang="en-US" dirty="0">
                <a:solidFill>
                  <a:prstClr val="white"/>
                </a:solidFill>
              </a:rPr>
              <a:t>: IHS Diabetes Care and Outcomes Audit</a:t>
            </a:r>
          </a:p>
        </p:txBody>
      </p:sp>
    </p:spTree>
    <p:extLst>
      <p:ext uri="{BB962C8B-B14F-4D97-AF65-F5344CB8AC3E}">
        <p14:creationId xmlns:p14="http://schemas.microsoft.com/office/powerpoint/2010/main" val="2356045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42505"/>
            <a:ext cx="7505206" cy="1033152"/>
          </a:xfrm>
        </p:spPr>
        <p:txBody>
          <a:bodyPr>
            <a:noAutofit/>
          </a:bodyPr>
          <a:lstStyle/>
          <a:p>
            <a:r>
              <a:rPr lang="en-US" sz="3200" b="1" dirty="0" smtClean="0">
                <a:solidFill>
                  <a:srgbClr val="FFC000"/>
                </a:solidFill>
              </a:rPr>
              <a:t>Use </a:t>
            </a:r>
            <a:r>
              <a:rPr lang="en-US" sz="3200" b="1" dirty="0">
                <a:solidFill>
                  <a:srgbClr val="FFC000"/>
                </a:solidFill>
              </a:rPr>
              <a:t>of ACE </a:t>
            </a:r>
            <a:r>
              <a:rPr lang="en-US" sz="3200" b="1" dirty="0" smtClean="0">
                <a:solidFill>
                  <a:srgbClr val="FFC000"/>
                </a:solidFill>
              </a:rPr>
              <a:t>Inhibitors and ARBs </a:t>
            </a:r>
            <a:br>
              <a:rPr lang="en-US" sz="3200" b="1" dirty="0" smtClean="0">
                <a:solidFill>
                  <a:srgbClr val="FFC000"/>
                </a:solidFill>
              </a:rPr>
            </a:br>
            <a:r>
              <a:rPr lang="en-US" sz="3200" b="1" dirty="0" smtClean="0">
                <a:solidFill>
                  <a:srgbClr val="FFC000"/>
                </a:solidFill>
              </a:rPr>
              <a:t>for Blood Pressure Control</a:t>
            </a:r>
            <a:endParaRPr lang="en-US" sz="3200" b="1" dirty="0">
              <a:solidFill>
                <a:srgbClr val="FFC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pic>
        <p:nvPicPr>
          <p:cNvPr id="5"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99" y="1350551"/>
            <a:ext cx="7937607" cy="4418600"/>
          </a:xfrm>
          <a:prstGeom prst="rect">
            <a:avLst/>
          </a:prstGeom>
          <a:solidFill>
            <a:srgbClr val="FFFFCC"/>
          </a:solidFill>
          <a:extLst/>
        </p:spPr>
      </p:pic>
      <p:sp>
        <p:nvSpPr>
          <p:cNvPr id="3" name="TextBox 2"/>
          <p:cNvSpPr txBox="1"/>
          <p:nvPr/>
        </p:nvSpPr>
        <p:spPr>
          <a:xfrm>
            <a:off x="307827" y="5486400"/>
            <a:ext cx="5744631" cy="646331"/>
          </a:xfrm>
          <a:prstGeom prst="rect">
            <a:avLst/>
          </a:prstGeom>
          <a:noFill/>
        </p:spPr>
        <p:txBody>
          <a:bodyPr wrap="square" rtlCol="0">
            <a:spAutoFit/>
          </a:bodyPr>
          <a:lstStyle/>
          <a:p>
            <a:endParaRPr lang="en-US" dirty="0" smtClean="0">
              <a:solidFill>
                <a:prstClr val="black"/>
              </a:solidFill>
            </a:endParaRPr>
          </a:p>
          <a:p>
            <a:r>
              <a:rPr lang="en-US" dirty="0" smtClean="0">
                <a:solidFill>
                  <a:prstClr val="white"/>
                </a:solidFill>
              </a:rPr>
              <a:t>Source: IHS Diabetes Care and Outcomes Audit</a:t>
            </a:r>
            <a:endParaRPr lang="en-US" dirty="0">
              <a:solidFill>
                <a:prstClr val="white"/>
              </a:solidFill>
            </a:endParaRPr>
          </a:p>
        </p:txBody>
      </p:sp>
    </p:spTree>
    <p:extLst>
      <p:ext uri="{BB962C8B-B14F-4D97-AF65-F5344CB8AC3E}">
        <p14:creationId xmlns:p14="http://schemas.microsoft.com/office/powerpoint/2010/main" val="2878864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78131"/>
            <a:ext cx="7772399" cy="1591291"/>
          </a:xfrm>
        </p:spPr>
        <p:txBody>
          <a:bodyPr>
            <a:normAutofit/>
          </a:bodyPr>
          <a:lstStyle/>
          <a:p>
            <a:r>
              <a:rPr lang="en-US" sz="3600" b="1" dirty="0">
                <a:solidFill>
                  <a:srgbClr val="FFC000"/>
                </a:solidFill>
              </a:rPr>
              <a:t>Special Diabetes Program for Indians (SDPI)</a:t>
            </a:r>
          </a:p>
        </p:txBody>
      </p:sp>
      <p:sp>
        <p:nvSpPr>
          <p:cNvPr id="5" name="Subtitle 4"/>
          <p:cNvSpPr>
            <a:spLocks noGrp="1"/>
          </p:cNvSpPr>
          <p:nvPr>
            <p:ph type="subTitle" idx="1"/>
          </p:nvPr>
        </p:nvSpPr>
        <p:spPr>
          <a:xfrm>
            <a:off x="368134" y="1864426"/>
            <a:ext cx="8632438" cy="4144488"/>
          </a:xfrm>
        </p:spPr>
        <p:txBody>
          <a:bodyPr>
            <a:normAutofit fontScale="92500" lnSpcReduction="20000"/>
          </a:bodyPr>
          <a:lstStyle/>
          <a:p>
            <a:pPr marL="287338" indent="-287338" algn="l">
              <a:buFont typeface="Arial" pitchFamily="34" charset="0"/>
              <a:buChar char="•"/>
            </a:pPr>
            <a:r>
              <a:rPr lang="en-US" sz="3000" dirty="0">
                <a:solidFill>
                  <a:schemeClr val="bg1"/>
                </a:solidFill>
                <a:latin typeface="Arial" pitchFamily="34" charset="0"/>
                <a:cs typeface="Arial" pitchFamily="34" charset="0"/>
              </a:rPr>
              <a:t>The SDPI was established by Congress in 1997 </a:t>
            </a:r>
          </a:p>
          <a:p>
            <a:pPr marL="862013" lvl="1" indent="-407988" algn="l">
              <a:lnSpc>
                <a:spcPct val="150000"/>
              </a:lnSpc>
              <a:buFont typeface="Arial" pitchFamily="34" charset="0"/>
              <a:buChar char="–"/>
            </a:pPr>
            <a:r>
              <a:rPr lang="en-US" sz="3000" dirty="0" smtClean="0">
                <a:solidFill>
                  <a:schemeClr val="bg1"/>
                </a:solidFill>
              </a:rPr>
              <a:t>Today, provides </a:t>
            </a:r>
            <a:r>
              <a:rPr lang="en-US" sz="3000" dirty="0">
                <a:solidFill>
                  <a:schemeClr val="bg1"/>
                </a:solidFill>
              </a:rPr>
              <a:t>$150 million/year for the prevention and treatment of diabetes through FY 2013</a:t>
            </a:r>
          </a:p>
          <a:p>
            <a:pPr marL="341313" indent="-342900" algn="l">
              <a:lnSpc>
                <a:spcPct val="150000"/>
              </a:lnSpc>
              <a:buFont typeface="Arial" pitchFamily="34" charset="0"/>
              <a:buChar char="•"/>
            </a:pPr>
            <a:r>
              <a:rPr lang="en-US" sz="3000" dirty="0">
                <a:solidFill>
                  <a:schemeClr val="bg1"/>
                </a:solidFill>
                <a:latin typeface="Arial" pitchFamily="34" charset="0"/>
                <a:cs typeface="Arial" pitchFamily="34" charset="0"/>
              </a:rPr>
              <a:t>The SDPI currently provides grants for 404 programs in 35 states:</a:t>
            </a:r>
          </a:p>
          <a:p>
            <a:pPr marL="911225" lvl="1" indent="-457200" algn="l">
              <a:lnSpc>
                <a:spcPct val="150000"/>
              </a:lnSpc>
              <a:buFont typeface="Arial" pitchFamily="34" charset="0"/>
              <a:buChar char="–"/>
            </a:pPr>
            <a:r>
              <a:rPr lang="en-US" sz="3000" dirty="0">
                <a:solidFill>
                  <a:schemeClr val="bg1"/>
                </a:solidFill>
              </a:rPr>
              <a:t>338 Community-Directed Programs</a:t>
            </a:r>
          </a:p>
          <a:p>
            <a:pPr marL="912812" lvl="1" indent="-457200" algn="l">
              <a:lnSpc>
                <a:spcPct val="150000"/>
              </a:lnSpc>
              <a:buFont typeface="Arial" pitchFamily="34" charset="0"/>
              <a:buChar char="–"/>
            </a:pPr>
            <a:r>
              <a:rPr lang="en-US" sz="3000" dirty="0">
                <a:solidFill>
                  <a:schemeClr val="bg1"/>
                </a:solidFill>
              </a:rPr>
              <a:t>66 </a:t>
            </a:r>
            <a:r>
              <a:rPr lang="en-US" sz="3000" dirty="0" smtClean="0">
                <a:solidFill>
                  <a:schemeClr val="bg1"/>
                </a:solidFill>
              </a:rPr>
              <a:t>Initiatives (formerly “Demonstration Projects”)</a:t>
            </a:r>
            <a:endParaRPr lang="en-US" sz="3000" dirty="0">
              <a:solidFill>
                <a:schemeClr val="bg1"/>
              </a:solidFill>
            </a:endParaRPr>
          </a:p>
          <a:p>
            <a:pPr marL="457200" indent="-457200" algn="l">
              <a:buFont typeface="Arial" pitchFamily="34" charset="0"/>
              <a:buChar char="•"/>
            </a:pPr>
            <a:endParaRPr lang="en-US" dirty="0">
              <a:solidFill>
                <a:srgbClr val="EDE87B"/>
              </a:solidFill>
            </a:endParaRPr>
          </a:p>
        </p:txBody>
      </p:sp>
      <p:sp>
        <p:nvSpPr>
          <p:cNvPr id="6" name="Slide Number Placeholder 3"/>
          <p:cNvSpPr>
            <a:spLocks noGrp="1"/>
          </p:cNvSpPr>
          <p:nvPr>
            <p:ph type="sldNum" sz="quarter" idx="12"/>
          </p:nvPr>
        </p:nvSpPr>
        <p:spPr>
          <a:xfrm>
            <a:off x="6866972" y="6355231"/>
            <a:ext cx="2133600" cy="365125"/>
          </a:xfrm>
        </p:spPr>
        <p:txBody>
          <a:bodyPr/>
          <a:lstStyle/>
          <a:p>
            <a:endParaRPr lang="en-US" dirty="0">
              <a:solidFill>
                <a:srgbClr val="EAC698"/>
              </a:solidFill>
            </a:endParaRPr>
          </a:p>
        </p:txBody>
      </p:sp>
    </p:spTree>
    <p:extLst>
      <p:ext uri="{BB962C8B-B14F-4D97-AF65-F5344CB8AC3E}">
        <p14:creationId xmlns:p14="http://schemas.microsoft.com/office/powerpoint/2010/main" val="163650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42504"/>
            <a:ext cx="7505206" cy="1080653"/>
          </a:xfrm>
        </p:spPr>
        <p:txBody>
          <a:bodyPr>
            <a:noAutofit/>
          </a:bodyPr>
          <a:lstStyle/>
          <a:p>
            <a:r>
              <a:rPr lang="en-US" sz="3200" b="1" dirty="0" smtClean="0">
                <a:solidFill>
                  <a:srgbClr val="FFC000"/>
                </a:solidFill>
              </a:rPr>
              <a:t>Adjusted </a:t>
            </a:r>
            <a:r>
              <a:rPr lang="en-US" sz="3200" b="1" dirty="0">
                <a:solidFill>
                  <a:srgbClr val="FFC000"/>
                </a:solidFill>
              </a:rPr>
              <a:t>Incident Rates of </a:t>
            </a:r>
            <a:r>
              <a:rPr lang="en-US" sz="3200" b="1" dirty="0" smtClean="0">
                <a:solidFill>
                  <a:srgbClr val="FFC000"/>
                </a:solidFill>
              </a:rPr>
              <a:t>ESRD Due to Diabetes, By Race and Ethnicity</a:t>
            </a:r>
            <a:endParaRPr lang="en-US" sz="3200" b="1" dirty="0">
              <a:solidFill>
                <a:srgbClr val="FFC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pic>
        <p:nvPicPr>
          <p:cNvPr id="6"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55" y="1543792"/>
            <a:ext cx="8782517"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8841" y="5690858"/>
            <a:ext cx="6958940" cy="369332"/>
          </a:xfrm>
          <a:prstGeom prst="rect">
            <a:avLst/>
          </a:prstGeom>
          <a:noFill/>
        </p:spPr>
        <p:txBody>
          <a:bodyPr wrap="square" rtlCol="0">
            <a:spAutoFit/>
          </a:bodyPr>
          <a:lstStyle/>
          <a:p>
            <a:r>
              <a:rPr lang="en-US" dirty="0" smtClean="0">
                <a:solidFill>
                  <a:prstClr val="white"/>
                </a:solidFill>
              </a:rPr>
              <a:t>Source: United States Renal Data System, 2008</a:t>
            </a:r>
            <a:endParaRPr lang="en-US" dirty="0">
              <a:solidFill>
                <a:prstClr val="white"/>
              </a:solidFill>
            </a:endParaRPr>
          </a:p>
        </p:txBody>
      </p:sp>
    </p:spTree>
    <p:extLst>
      <p:ext uri="{BB962C8B-B14F-4D97-AF65-F5344CB8AC3E}">
        <p14:creationId xmlns:p14="http://schemas.microsoft.com/office/powerpoint/2010/main" val="1785258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4171" y="464456"/>
            <a:ext cx="8826401" cy="1146629"/>
          </a:xfrm>
        </p:spPr>
        <p:txBody>
          <a:bodyPr>
            <a:noAutofit/>
          </a:bodyPr>
          <a:lstStyle/>
          <a:p>
            <a:pPr lvl="0">
              <a:spcBef>
                <a:spcPct val="20000"/>
              </a:spcBef>
            </a:pPr>
            <a:r>
              <a:rPr lang="en-US" sz="3600" b="1" dirty="0">
                <a:solidFill>
                  <a:srgbClr val="FFC000"/>
                </a:solidFill>
                <a:ea typeface="+mn-ea"/>
                <a:cs typeface="+mn-cs"/>
              </a:rPr>
              <a:t>SDPI – 13+ Years of Successful Interventions and Sustained Achievements in Diabetes Outcomes</a:t>
            </a:r>
            <a:r>
              <a:rPr lang="en-US" sz="4000" b="1" dirty="0">
                <a:solidFill>
                  <a:srgbClr val="FFC000"/>
                </a:solidFill>
                <a:ea typeface="+mn-ea"/>
                <a:cs typeface="+mn-cs"/>
              </a:rPr>
              <a:t/>
            </a:r>
            <a:br>
              <a:rPr lang="en-US" sz="4000" b="1" dirty="0">
                <a:solidFill>
                  <a:srgbClr val="FFC000"/>
                </a:solidFill>
                <a:ea typeface="+mn-ea"/>
                <a:cs typeface="+mn-cs"/>
              </a:rPr>
            </a:br>
            <a:endParaRPr lang="en-US" sz="3600" b="1" dirty="0">
              <a:solidFill>
                <a:srgbClr val="FFC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sp>
        <p:nvSpPr>
          <p:cNvPr id="6" name="Content Placeholder 5"/>
          <p:cNvSpPr>
            <a:spLocks noGrp="1"/>
          </p:cNvSpPr>
          <p:nvPr>
            <p:ph idx="1"/>
          </p:nvPr>
        </p:nvSpPr>
        <p:spPr>
          <a:xfrm>
            <a:off x="0" y="1611086"/>
            <a:ext cx="6402516" cy="4515078"/>
          </a:xfrm>
        </p:spPr>
        <p:txBody>
          <a:bodyPr>
            <a:normAutofit fontScale="85000" lnSpcReduction="10000"/>
          </a:bodyPr>
          <a:lstStyle/>
          <a:p>
            <a:pPr marL="287338" indent="-287338">
              <a:lnSpc>
                <a:spcPct val="150000"/>
              </a:lnSpc>
              <a:buFont typeface="Arial" pitchFamily="34" charset="0"/>
              <a:buChar char="•"/>
            </a:pPr>
            <a:r>
              <a:rPr lang="en-US" sz="2800" b="1" dirty="0" smtClean="0">
                <a:solidFill>
                  <a:schemeClr val="bg1"/>
                </a:solidFill>
                <a:latin typeface="Arial" pitchFamily="34" charset="0"/>
                <a:cs typeface="Arial" pitchFamily="34" charset="0"/>
              </a:rPr>
              <a:t>Why does SDPI work?  Some thoughts…</a:t>
            </a:r>
            <a:endParaRPr lang="en-US" sz="2800" b="1" dirty="0">
              <a:solidFill>
                <a:schemeClr val="bg1"/>
              </a:solidFill>
              <a:latin typeface="Arial" pitchFamily="34" charset="0"/>
              <a:cs typeface="Arial" pitchFamily="34" charset="0"/>
            </a:endParaRPr>
          </a:p>
          <a:p>
            <a:pPr marL="796925" lvl="1" indent="-341313">
              <a:lnSpc>
                <a:spcPct val="150000"/>
              </a:lnSpc>
              <a:buFont typeface="Arial" pitchFamily="34" charset="0"/>
              <a:buChar char="–"/>
            </a:pPr>
            <a:r>
              <a:rPr lang="en-US" sz="2600" dirty="0" smtClean="0">
                <a:solidFill>
                  <a:schemeClr val="bg1"/>
                </a:solidFill>
                <a:latin typeface="Arial" pitchFamily="34" charset="0"/>
                <a:cs typeface="Arial" pitchFamily="34" charset="0"/>
              </a:rPr>
              <a:t>Shines a sustained spotlight on diabetes</a:t>
            </a:r>
          </a:p>
          <a:p>
            <a:pPr marL="796925" lvl="1" indent="-341313">
              <a:lnSpc>
                <a:spcPct val="150000"/>
              </a:lnSpc>
              <a:buFont typeface="Arial" pitchFamily="34" charset="0"/>
              <a:buChar char="–"/>
            </a:pPr>
            <a:r>
              <a:rPr lang="en-US" sz="2600" dirty="0" smtClean="0">
                <a:solidFill>
                  <a:schemeClr val="bg1"/>
                </a:solidFill>
                <a:latin typeface="Arial" pitchFamily="34" charset="0"/>
                <a:cs typeface="Arial" pitchFamily="34" charset="0"/>
              </a:rPr>
              <a:t>Diffusion</a:t>
            </a:r>
          </a:p>
          <a:p>
            <a:pPr marL="796925" lvl="1" indent="-341313">
              <a:lnSpc>
                <a:spcPct val="150000"/>
              </a:lnSpc>
              <a:buFont typeface="Arial" pitchFamily="34" charset="0"/>
              <a:buChar char="–"/>
            </a:pPr>
            <a:r>
              <a:rPr lang="en-US" sz="2600" dirty="0" smtClean="0">
                <a:solidFill>
                  <a:schemeClr val="bg1"/>
                </a:solidFill>
                <a:latin typeface="Arial" pitchFamily="34" charset="0"/>
                <a:cs typeface="Arial" pitchFamily="34" charset="0"/>
              </a:rPr>
              <a:t>Accountability</a:t>
            </a:r>
            <a:endParaRPr lang="en-US" sz="2600" dirty="0">
              <a:solidFill>
                <a:schemeClr val="bg1"/>
              </a:solidFill>
              <a:latin typeface="Arial" pitchFamily="34" charset="0"/>
              <a:cs typeface="Arial" pitchFamily="34" charset="0"/>
            </a:endParaRPr>
          </a:p>
          <a:p>
            <a:pPr marL="796925" lvl="1" indent="-341313">
              <a:lnSpc>
                <a:spcPct val="150000"/>
              </a:lnSpc>
              <a:buFont typeface="Arial" pitchFamily="34" charset="0"/>
              <a:buChar char="–"/>
            </a:pPr>
            <a:r>
              <a:rPr lang="en-US" sz="2600" dirty="0" smtClean="0">
                <a:solidFill>
                  <a:schemeClr val="bg1"/>
                </a:solidFill>
                <a:latin typeface="Arial" pitchFamily="34" charset="0"/>
                <a:cs typeface="Arial" pitchFamily="34" charset="0"/>
              </a:rPr>
              <a:t>Best Practices</a:t>
            </a:r>
            <a:endParaRPr lang="en-US" sz="2600" dirty="0">
              <a:solidFill>
                <a:schemeClr val="bg1"/>
              </a:solidFill>
              <a:latin typeface="Arial" pitchFamily="34" charset="0"/>
              <a:cs typeface="Arial" pitchFamily="34" charset="0"/>
            </a:endParaRPr>
          </a:p>
          <a:p>
            <a:pPr marL="796925" lvl="1" indent="-341313">
              <a:lnSpc>
                <a:spcPct val="150000"/>
              </a:lnSpc>
              <a:buFont typeface="Arial" pitchFamily="34" charset="0"/>
              <a:buChar char="–"/>
            </a:pPr>
            <a:r>
              <a:rPr lang="en-US" sz="2600" dirty="0" smtClean="0">
                <a:solidFill>
                  <a:schemeClr val="bg1"/>
                </a:solidFill>
                <a:latin typeface="Arial" pitchFamily="34" charset="0"/>
                <a:cs typeface="Arial" pitchFamily="34" charset="0"/>
              </a:rPr>
              <a:t>Taps into the tremendous spirit of creativity and passion for the wellbeing of our people in our communities</a:t>
            </a:r>
            <a:endParaRPr lang="en-US" sz="2600" dirty="0">
              <a:solidFill>
                <a:schemeClr val="bg1"/>
              </a:solidFill>
              <a:latin typeface="Arial" pitchFamily="34" charset="0"/>
              <a:cs typeface="Arial" pitchFamily="34" charset="0"/>
            </a:endParaRPr>
          </a:p>
          <a:p>
            <a:pPr marL="0" indent="0">
              <a:buNone/>
            </a:pPr>
            <a:endParaRPr lang="en-US" dirty="0">
              <a:solidFill>
                <a:schemeClr val="bg1"/>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515" y="3069771"/>
            <a:ext cx="2612571" cy="2220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45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990109" y="795647"/>
            <a:ext cx="4468090" cy="1223158"/>
          </a:xfrm>
        </p:spPr>
        <p:txBody>
          <a:bodyPr>
            <a:noAutofit/>
          </a:bodyPr>
          <a:lstStyle/>
          <a:p>
            <a:r>
              <a:rPr lang="en-US" sz="3200" dirty="0">
                <a:solidFill>
                  <a:srgbClr val="FFC000"/>
                </a:solidFill>
              </a:rPr>
              <a:t/>
            </a:r>
            <a:br>
              <a:rPr lang="en-US" sz="3200" dirty="0">
                <a:solidFill>
                  <a:srgbClr val="FFC000"/>
                </a:solidFill>
              </a:rPr>
            </a:br>
            <a:endParaRPr lang="en-US" sz="3200" dirty="0">
              <a:solidFill>
                <a:srgbClr val="FFC000"/>
              </a:solidFill>
            </a:endParaRPr>
          </a:p>
        </p:txBody>
      </p:sp>
      <p:sp>
        <p:nvSpPr>
          <p:cNvPr id="5" name="Subtitle 4"/>
          <p:cNvSpPr>
            <a:spLocks noGrp="1"/>
          </p:cNvSpPr>
          <p:nvPr>
            <p:ph type="subTitle" idx="1"/>
          </p:nvPr>
        </p:nvSpPr>
        <p:spPr>
          <a:xfrm>
            <a:off x="368135" y="154379"/>
            <a:ext cx="5768695" cy="6293922"/>
          </a:xfrm>
        </p:spPr>
        <p:txBody>
          <a:bodyPr>
            <a:normAutofit/>
          </a:bodyPr>
          <a:lstStyle/>
          <a:p>
            <a:pPr algn="l"/>
            <a:endParaRPr lang="en-US" sz="2400" b="1" dirty="0" smtClean="0">
              <a:solidFill>
                <a:schemeClr val="bg1"/>
              </a:solidFill>
            </a:endParaRPr>
          </a:p>
          <a:p>
            <a:pPr algn="l"/>
            <a:r>
              <a:rPr lang="en-US" sz="2400" b="1" dirty="0" smtClean="0">
                <a:solidFill>
                  <a:schemeClr val="bg1"/>
                </a:solidFill>
              </a:rPr>
              <a:t>“I joined the Cherokee Diabetes Program in 2007 because </a:t>
            </a:r>
            <a:r>
              <a:rPr lang="en-US" sz="2400" b="1" dirty="0">
                <a:solidFill>
                  <a:schemeClr val="bg1"/>
                </a:solidFill>
              </a:rPr>
              <a:t>my blood sugars were out of control, even though I was on the maximum dosage of insulin and oral medications</a:t>
            </a:r>
            <a:r>
              <a:rPr lang="en-US" sz="2400" b="1" dirty="0" smtClean="0">
                <a:solidFill>
                  <a:schemeClr val="bg1"/>
                </a:solidFill>
              </a:rPr>
              <a:t>.</a:t>
            </a:r>
          </a:p>
          <a:p>
            <a:pPr algn="l"/>
            <a:endParaRPr lang="en-US" sz="2400" b="1" dirty="0">
              <a:solidFill>
                <a:schemeClr val="bg1"/>
              </a:solidFill>
            </a:endParaRPr>
          </a:p>
          <a:p>
            <a:pPr algn="l"/>
            <a:r>
              <a:rPr lang="en-US" sz="2400" b="1" dirty="0" smtClean="0">
                <a:solidFill>
                  <a:schemeClr val="bg1"/>
                </a:solidFill>
              </a:rPr>
              <a:t>“With </a:t>
            </a:r>
            <a:r>
              <a:rPr lang="en-US" sz="2400" b="1" dirty="0">
                <a:solidFill>
                  <a:schemeClr val="bg1"/>
                </a:solidFill>
              </a:rPr>
              <a:t>the support of the program staff, I have lost 35 pounds and am in control of my diabetes. </a:t>
            </a:r>
            <a:endParaRPr lang="en-US" sz="2400" b="1" dirty="0" smtClean="0">
              <a:solidFill>
                <a:schemeClr val="bg1"/>
              </a:solidFill>
            </a:endParaRPr>
          </a:p>
          <a:p>
            <a:pPr algn="l"/>
            <a:endParaRPr lang="en-US" sz="2400" b="1" dirty="0">
              <a:solidFill>
                <a:schemeClr val="bg1"/>
              </a:solidFill>
            </a:endParaRPr>
          </a:p>
          <a:p>
            <a:pPr algn="l"/>
            <a:r>
              <a:rPr lang="en-US" sz="2400" b="1" dirty="0" smtClean="0">
                <a:solidFill>
                  <a:schemeClr val="bg1"/>
                </a:solidFill>
              </a:rPr>
              <a:t>“After </a:t>
            </a:r>
            <a:r>
              <a:rPr lang="en-US" sz="2400" b="1" dirty="0">
                <a:solidFill>
                  <a:schemeClr val="bg1"/>
                </a:solidFill>
              </a:rPr>
              <a:t>17 years, I no longer require insulin to manage my diabetes</a:t>
            </a:r>
            <a:r>
              <a:rPr lang="en-US" sz="2400" b="1" dirty="0" smtClean="0">
                <a:solidFill>
                  <a:schemeClr val="bg1"/>
                </a:solidFill>
              </a:rPr>
              <a:t>.”</a:t>
            </a:r>
            <a:endParaRPr lang="en-US" sz="2400" dirty="0">
              <a:solidFill>
                <a:schemeClr val="bg1"/>
              </a:solidFill>
            </a:endParaRPr>
          </a:p>
        </p:txBody>
      </p:sp>
      <p:sp>
        <p:nvSpPr>
          <p:cNvPr id="6"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830" y="605640"/>
            <a:ext cx="2662783" cy="368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24551" y="4289156"/>
            <a:ext cx="1923802" cy="923330"/>
          </a:xfrm>
          <a:prstGeom prst="rect">
            <a:avLst/>
          </a:prstGeom>
          <a:noFill/>
        </p:spPr>
        <p:txBody>
          <a:bodyPr wrap="square" rtlCol="0">
            <a:spAutoFit/>
          </a:bodyPr>
          <a:lstStyle/>
          <a:p>
            <a:r>
              <a:rPr lang="en-US" dirty="0" err="1" smtClean="0">
                <a:solidFill>
                  <a:prstClr val="white"/>
                </a:solidFill>
              </a:rPr>
              <a:t>Ulela</a:t>
            </a:r>
            <a:r>
              <a:rPr lang="en-US" dirty="0" smtClean="0">
                <a:solidFill>
                  <a:prstClr val="white"/>
                </a:solidFill>
              </a:rPr>
              <a:t> Harris,</a:t>
            </a:r>
          </a:p>
          <a:p>
            <a:r>
              <a:rPr lang="en-US" dirty="0" smtClean="0">
                <a:solidFill>
                  <a:prstClr val="white"/>
                </a:solidFill>
              </a:rPr>
              <a:t>Eastern Band of </a:t>
            </a:r>
          </a:p>
          <a:p>
            <a:r>
              <a:rPr lang="en-US" dirty="0" smtClean="0">
                <a:solidFill>
                  <a:prstClr val="white"/>
                </a:solidFill>
              </a:rPr>
              <a:t>Cherokee Indians</a:t>
            </a:r>
            <a:endParaRPr lang="en-US" dirty="0">
              <a:solidFill>
                <a:prstClr val="white"/>
              </a:solidFill>
            </a:endParaRPr>
          </a:p>
        </p:txBody>
      </p:sp>
    </p:spTree>
    <p:extLst>
      <p:ext uri="{BB962C8B-B14F-4D97-AF65-F5344CB8AC3E}">
        <p14:creationId xmlns:p14="http://schemas.microsoft.com/office/powerpoint/2010/main" val="4754628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0856" y="0"/>
            <a:ext cx="7963353" cy="380010"/>
          </a:xfrm>
        </p:spPr>
        <p:txBody>
          <a:bodyPr>
            <a:noAutofit/>
          </a:bodyPr>
          <a:lstStyle/>
          <a:p>
            <a:endParaRPr lang="en-US" sz="3600" b="1" dirty="0">
              <a:solidFill>
                <a:srgbClr val="FFC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srgbClr val="EAC698"/>
              </a:solidFill>
            </a:endParaRPr>
          </a:p>
        </p:txBody>
      </p:sp>
      <p:sp>
        <p:nvSpPr>
          <p:cNvPr id="6" name="Content Placeholder 5"/>
          <p:cNvSpPr>
            <a:spLocks noGrp="1"/>
          </p:cNvSpPr>
          <p:nvPr>
            <p:ph idx="1"/>
          </p:nvPr>
        </p:nvSpPr>
        <p:spPr>
          <a:xfrm>
            <a:off x="3454400" y="1072696"/>
            <a:ext cx="4977080" cy="5053467"/>
          </a:xfrm>
        </p:spPr>
        <p:txBody>
          <a:bodyPr>
            <a:normAutofit fontScale="92500" lnSpcReduction="20000"/>
          </a:bodyPr>
          <a:lstStyle/>
          <a:p>
            <a:r>
              <a:rPr lang="en-US" dirty="0">
                <a:solidFill>
                  <a:schemeClr val="bg1"/>
                </a:solidFill>
              </a:rPr>
              <a:t>“Before SDPI, we had over a 5-month wait to get a patient into the diabetes clinic. SDPI funds have made possible a state-of-the-art diabetes program here in Cherokee where we see success stories every day of people controlling their diabetes. Without SDPI, we would go back to having too little care available for far too many patients</a:t>
            </a:r>
            <a:r>
              <a:rPr lang="en-US" dirty="0" smtClean="0">
                <a:solidFill>
                  <a:schemeClr val="bg1"/>
                </a:solidFill>
              </a:rPr>
              <a:t>.”</a:t>
            </a:r>
            <a:endParaRPr lang="en-US" dirty="0">
              <a:solidFill>
                <a:schemeClr val="bg1"/>
              </a:solidFill>
            </a:endParaRPr>
          </a:p>
        </p:txBody>
      </p:sp>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610" y="1072696"/>
            <a:ext cx="241935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6743" y="4101646"/>
            <a:ext cx="2777215" cy="923330"/>
          </a:xfrm>
          <a:prstGeom prst="rect">
            <a:avLst/>
          </a:prstGeom>
          <a:noFill/>
        </p:spPr>
        <p:txBody>
          <a:bodyPr wrap="square" rtlCol="0">
            <a:spAutoFit/>
          </a:bodyPr>
          <a:lstStyle/>
          <a:p>
            <a:r>
              <a:rPr lang="en-US" dirty="0">
                <a:solidFill>
                  <a:prstClr val="white"/>
                </a:solidFill>
              </a:rPr>
              <a:t>Sally Sneed Penick, </a:t>
            </a:r>
            <a:r>
              <a:rPr lang="en-US" dirty="0" smtClean="0">
                <a:solidFill>
                  <a:prstClr val="white"/>
                </a:solidFill>
              </a:rPr>
              <a:t>RN, CDE</a:t>
            </a:r>
            <a:endParaRPr lang="en-US" dirty="0">
              <a:solidFill>
                <a:prstClr val="white"/>
              </a:solidFill>
            </a:endParaRPr>
          </a:p>
          <a:p>
            <a:r>
              <a:rPr lang="en-US" dirty="0" smtClean="0">
                <a:solidFill>
                  <a:prstClr val="white"/>
                </a:solidFill>
              </a:rPr>
              <a:t>Eastern </a:t>
            </a:r>
            <a:r>
              <a:rPr lang="en-US" dirty="0">
                <a:solidFill>
                  <a:prstClr val="white"/>
                </a:solidFill>
              </a:rPr>
              <a:t>Band of Cherokee </a:t>
            </a:r>
            <a:r>
              <a:rPr lang="en-US" dirty="0" smtClean="0">
                <a:solidFill>
                  <a:prstClr val="white"/>
                </a:solidFill>
              </a:rPr>
              <a:t>Indians, NC</a:t>
            </a:r>
            <a:endParaRPr lang="en-US" dirty="0">
              <a:solidFill>
                <a:prstClr val="white"/>
              </a:solidFill>
            </a:endParaRPr>
          </a:p>
        </p:txBody>
      </p:sp>
    </p:spTree>
    <p:extLst>
      <p:ext uri="{BB962C8B-B14F-4D97-AF65-F5344CB8AC3E}">
        <p14:creationId xmlns:p14="http://schemas.microsoft.com/office/powerpoint/2010/main" val="4284679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132"/>
            <a:ext cx="8229600" cy="1104406"/>
          </a:xfrm>
        </p:spPr>
        <p:txBody>
          <a:bodyPr>
            <a:noAutofit/>
          </a:bodyPr>
          <a:lstStyle/>
          <a:p>
            <a:r>
              <a:rPr lang="en-US" sz="3600" b="1" dirty="0" smtClean="0">
                <a:solidFill>
                  <a:srgbClr val="FFC000"/>
                </a:solidFill>
              </a:rPr>
              <a:t>SDPI Looking Ahead: </a:t>
            </a:r>
            <a:br>
              <a:rPr lang="en-US" sz="3600" b="1" dirty="0" smtClean="0">
                <a:solidFill>
                  <a:srgbClr val="FFC000"/>
                </a:solidFill>
              </a:rPr>
            </a:br>
            <a:r>
              <a:rPr lang="en-US" sz="3600" b="1" dirty="0" smtClean="0">
                <a:solidFill>
                  <a:srgbClr val="FFC000"/>
                </a:solidFill>
              </a:rPr>
              <a:t>The job is far from done</a:t>
            </a:r>
            <a:endParaRPr lang="en-US" sz="3600" b="1" dirty="0">
              <a:solidFill>
                <a:srgbClr val="FFC000"/>
              </a:solidFill>
            </a:endParaRP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sp>
        <p:nvSpPr>
          <p:cNvPr id="6" name="Content Placeholder 5"/>
          <p:cNvSpPr>
            <a:spLocks noGrp="1"/>
          </p:cNvSpPr>
          <p:nvPr>
            <p:ph idx="1"/>
          </p:nvPr>
        </p:nvSpPr>
        <p:spPr>
          <a:xfrm>
            <a:off x="0" y="1377538"/>
            <a:ext cx="9144000" cy="4748626"/>
          </a:xfrm>
        </p:spPr>
        <p:txBody>
          <a:bodyPr>
            <a:normAutofit lnSpcReduction="10000"/>
          </a:bodyPr>
          <a:lstStyle/>
          <a:p>
            <a:pPr marL="287338" indent="-287338">
              <a:lnSpc>
                <a:spcPct val="150000"/>
              </a:lnSpc>
              <a:buFont typeface="Arial" pitchFamily="34" charset="0"/>
              <a:buChar char="•"/>
            </a:pPr>
            <a:r>
              <a:rPr lang="en-US" sz="2400" b="1" dirty="0" smtClean="0">
                <a:solidFill>
                  <a:schemeClr val="bg1"/>
                </a:solidFill>
                <a:latin typeface="Arial" pitchFamily="34" charset="0"/>
                <a:cs typeface="Arial" pitchFamily="34" charset="0"/>
              </a:rPr>
              <a:t>It will take </a:t>
            </a:r>
            <a:r>
              <a:rPr lang="en-US" sz="2400" b="1" i="1" dirty="0" smtClean="0">
                <a:solidFill>
                  <a:schemeClr val="bg1"/>
                </a:solidFill>
                <a:latin typeface="Arial" pitchFamily="34" charset="0"/>
                <a:cs typeface="Arial" pitchFamily="34" charset="0"/>
              </a:rPr>
              <a:t>decades</a:t>
            </a:r>
            <a:r>
              <a:rPr lang="en-US" sz="2400" b="1" dirty="0" smtClean="0">
                <a:solidFill>
                  <a:schemeClr val="bg1"/>
                </a:solidFill>
                <a:latin typeface="Arial" pitchFamily="34" charset="0"/>
                <a:cs typeface="Arial" pitchFamily="34" charset="0"/>
              </a:rPr>
              <a:t> of intense intervention to address diabetes</a:t>
            </a:r>
          </a:p>
          <a:p>
            <a:pPr marL="287338" indent="-287338">
              <a:lnSpc>
                <a:spcPct val="150000"/>
              </a:lnSpc>
              <a:buFont typeface="Arial" pitchFamily="34" charset="0"/>
              <a:buChar char="•"/>
            </a:pPr>
            <a:r>
              <a:rPr lang="en-US" sz="2400" b="1" dirty="0" smtClean="0">
                <a:solidFill>
                  <a:schemeClr val="bg1"/>
                </a:solidFill>
                <a:latin typeface="Arial" pitchFamily="34" charset="0"/>
                <a:cs typeface="Arial" pitchFamily="34" charset="0"/>
              </a:rPr>
              <a:t>Scientific understanding of risk factors expanding well beyond genes and lifestyle choices</a:t>
            </a:r>
          </a:p>
          <a:p>
            <a:pPr marL="796925" lvl="1" indent="-341313">
              <a:lnSpc>
                <a:spcPct val="150000"/>
              </a:lnSpc>
              <a:buFont typeface="Arial" pitchFamily="34" charset="0"/>
              <a:buChar char="–"/>
            </a:pPr>
            <a:r>
              <a:rPr lang="en-US" sz="2000" dirty="0" smtClean="0">
                <a:solidFill>
                  <a:schemeClr val="bg1"/>
                </a:solidFill>
                <a:latin typeface="Arial" pitchFamily="34" charset="0"/>
                <a:cs typeface="Arial" pitchFamily="34" charset="0"/>
              </a:rPr>
              <a:t>Many are related to the deepest issues in our communities </a:t>
            </a:r>
          </a:p>
          <a:p>
            <a:pPr marL="1196975" lvl="2" indent="-341313">
              <a:lnSpc>
                <a:spcPct val="150000"/>
              </a:lnSpc>
              <a:buFont typeface="Arial" pitchFamily="34" charset="0"/>
              <a:buChar char="–"/>
            </a:pPr>
            <a:r>
              <a:rPr lang="en-US" sz="1800" dirty="0" smtClean="0">
                <a:solidFill>
                  <a:schemeClr val="bg1"/>
                </a:solidFill>
                <a:latin typeface="Arial" pitchFamily="34" charset="0"/>
                <a:cs typeface="Arial" pitchFamily="34" charset="0"/>
              </a:rPr>
              <a:t>Poverty, food insecurity, trauma, depression, toxic exposures, etc.</a:t>
            </a:r>
          </a:p>
          <a:p>
            <a:pPr marL="796925" lvl="1" indent="-341313">
              <a:lnSpc>
                <a:spcPct val="150000"/>
              </a:lnSpc>
              <a:buFont typeface="Arial" pitchFamily="34" charset="0"/>
              <a:buChar char="–"/>
            </a:pPr>
            <a:r>
              <a:rPr lang="en-US" sz="2000" dirty="0" smtClean="0">
                <a:solidFill>
                  <a:schemeClr val="bg1"/>
                </a:solidFill>
                <a:latin typeface="Arial" pitchFamily="34" charset="0"/>
                <a:cs typeface="Arial" pitchFamily="34" charset="0"/>
              </a:rPr>
              <a:t>We must have an infrastructure in place which can adapt</a:t>
            </a:r>
          </a:p>
          <a:p>
            <a:pPr marL="398462">
              <a:lnSpc>
                <a:spcPct val="150000"/>
              </a:lnSpc>
              <a:buFont typeface="Arial" pitchFamily="34" charset="0"/>
              <a:buChar char="•"/>
            </a:pPr>
            <a:r>
              <a:rPr lang="en-US" sz="2400" b="1" dirty="0" smtClean="0">
                <a:solidFill>
                  <a:schemeClr val="bg1"/>
                </a:solidFill>
                <a:latin typeface="Arial" pitchFamily="34" charset="0"/>
                <a:cs typeface="Arial" pitchFamily="34" charset="0"/>
              </a:rPr>
              <a:t>Diabetes is intricately connected to the healing of our communities</a:t>
            </a:r>
            <a:endParaRPr lang="en-US" sz="2400" b="1" dirty="0">
              <a:solidFill>
                <a:schemeClr val="bg1"/>
              </a:solidFill>
              <a:latin typeface="Arial" pitchFamily="34" charset="0"/>
              <a:cs typeface="Arial" pitchFamily="34" charset="0"/>
            </a:endParaRPr>
          </a:p>
          <a:p>
            <a:pPr marL="0" indent="0">
              <a:buNone/>
            </a:pPr>
            <a:endParaRPr lang="en-US" dirty="0">
              <a:solidFill>
                <a:schemeClr val="bg1"/>
              </a:solidFill>
            </a:endParaRPr>
          </a:p>
        </p:txBody>
      </p:sp>
    </p:spTree>
    <p:extLst>
      <p:ext uri="{BB962C8B-B14F-4D97-AF65-F5344CB8AC3E}">
        <p14:creationId xmlns:p14="http://schemas.microsoft.com/office/powerpoint/2010/main" val="276745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6940" y="1128157"/>
            <a:ext cx="6071260" cy="1567542"/>
          </a:xfrm>
        </p:spPr>
        <p:txBody>
          <a:bodyPr>
            <a:noAutofit/>
          </a:bodyPr>
          <a:lstStyle/>
          <a:p>
            <a:r>
              <a:rPr lang="en-US" sz="2800" dirty="0" smtClean="0">
                <a:solidFill>
                  <a:schemeClr val="bg1"/>
                </a:solidFill>
              </a:rPr>
              <a:t>Indian Health Service </a:t>
            </a:r>
            <a:br>
              <a:rPr lang="en-US" sz="2800" dirty="0" smtClean="0">
                <a:solidFill>
                  <a:schemeClr val="bg1"/>
                </a:solidFill>
              </a:rPr>
            </a:br>
            <a:r>
              <a:rPr lang="en-US" sz="2800" dirty="0" smtClean="0">
                <a:solidFill>
                  <a:schemeClr val="bg1"/>
                </a:solidFill>
              </a:rPr>
              <a:t>Division </a:t>
            </a:r>
            <a:r>
              <a:rPr lang="en-US" sz="2800" dirty="0">
                <a:solidFill>
                  <a:schemeClr val="bg1"/>
                </a:solidFill>
              </a:rPr>
              <a:t>of Diabetes </a:t>
            </a:r>
            <a:br>
              <a:rPr lang="en-US" sz="2800" dirty="0">
                <a:solidFill>
                  <a:schemeClr val="bg1"/>
                </a:solidFill>
              </a:rPr>
            </a:br>
            <a:r>
              <a:rPr lang="en-US" sz="2800" dirty="0">
                <a:solidFill>
                  <a:schemeClr val="bg1"/>
                </a:solidFill>
              </a:rPr>
              <a:t>Treatment and Prevention (DDTP)</a:t>
            </a:r>
            <a:br>
              <a:rPr lang="en-US" sz="2800" dirty="0">
                <a:solidFill>
                  <a:schemeClr val="bg1"/>
                </a:solidFill>
              </a:rPr>
            </a:br>
            <a:r>
              <a:rPr lang="en-US" sz="2800" dirty="0">
                <a:solidFill>
                  <a:schemeClr val="bg1"/>
                </a:solidFill>
              </a:rPr>
              <a:t/>
            </a:r>
            <a:br>
              <a:rPr lang="en-US" sz="2800" dirty="0">
                <a:solidFill>
                  <a:schemeClr val="bg1"/>
                </a:solidFill>
              </a:rPr>
            </a:br>
            <a:endParaRPr lang="en-US" sz="2800" dirty="0">
              <a:solidFill>
                <a:schemeClr val="bg1"/>
              </a:solidFill>
            </a:endParaRPr>
          </a:p>
        </p:txBody>
      </p:sp>
      <p:sp>
        <p:nvSpPr>
          <p:cNvPr id="3" name="Subtitle 2"/>
          <p:cNvSpPr>
            <a:spLocks noGrp="1"/>
          </p:cNvSpPr>
          <p:nvPr>
            <p:ph type="subTitle" idx="1"/>
          </p:nvPr>
        </p:nvSpPr>
        <p:spPr>
          <a:xfrm>
            <a:off x="308758" y="3004457"/>
            <a:ext cx="8372104" cy="2634343"/>
          </a:xfrm>
        </p:spPr>
        <p:txBody>
          <a:bodyPr>
            <a:normAutofit/>
          </a:bodyPr>
          <a:lstStyle/>
          <a:p>
            <a:r>
              <a:rPr lang="en-US" sz="4400" b="1" dirty="0" smtClean="0">
                <a:solidFill>
                  <a:srgbClr val="FFC000"/>
                </a:solidFill>
              </a:rPr>
              <a:t>Thank you</a:t>
            </a:r>
          </a:p>
          <a:p>
            <a:r>
              <a:rPr lang="en-US" sz="4400" b="1" dirty="0" smtClean="0">
                <a:solidFill>
                  <a:srgbClr val="FFC000"/>
                </a:solidFill>
              </a:rPr>
              <a:t> for your support of SDPI</a:t>
            </a:r>
            <a:endParaRPr lang="en-US" sz="4400" b="1" dirty="0">
              <a:solidFill>
                <a:srgbClr val="FFC000"/>
              </a:solidFill>
            </a:endParaRPr>
          </a:p>
        </p:txBody>
      </p:sp>
    </p:spTree>
    <p:extLst>
      <p:ext uri="{BB962C8B-B14F-4D97-AF65-F5344CB8AC3E}">
        <p14:creationId xmlns:p14="http://schemas.microsoft.com/office/powerpoint/2010/main" val="33075320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52601"/>
            <a:ext cx="9144000" cy="1829761"/>
          </a:xfrm>
        </p:spPr>
        <p:txBody>
          <a:bodyPr>
            <a:normAutofit fontScale="90000"/>
          </a:bodyPr>
          <a:lstStyle/>
          <a:p>
            <a:pPr algn="ctr" eaLnBrk="1" fontAlgn="auto" hangingPunct="1">
              <a:spcAft>
                <a:spcPts val="0"/>
              </a:spcAft>
              <a:defRPr/>
            </a:pPr>
            <a:r>
              <a:rPr lang="en-US" sz="3900" dirty="0" smtClean="0">
                <a:ea typeface="+mj-ea"/>
                <a:cs typeface="+mj-cs"/>
              </a:rPr>
              <a:t>The Chickasaw Nation Division of Health</a:t>
            </a:r>
            <a:r>
              <a:rPr lang="en-US" dirty="0" smtClean="0">
                <a:ea typeface="+mj-ea"/>
                <a:cs typeface="+mj-cs"/>
              </a:rPr>
              <a:t/>
            </a:r>
            <a:br>
              <a:rPr lang="en-US" dirty="0" smtClean="0">
                <a:ea typeface="+mj-ea"/>
                <a:cs typeface="+mj-cs"/>
              </a:rPr>
            </a:br>
            <a:r>
              <a:rPr lang="en-US" sz="4000" dirty="0" smtClean="0">
                <a:ea typeface="+mj-ea"/>
                <a:cs typeface="+mj-cs"/>
              </a:rPr>
              <a:t>Diabetes Care Center</a:t>
            </a:r>
            <a:endParaRPr lang="en-US" sz="4000" dirty="0">
              <a:ea typeface="+mj-ea"/>
              <a:cs typeface="+mj-cs"/>
            </a:endParaRPr>
          </a:p>
        </p:txBody>
      </p:sp>
      <p:sp>
        <p:nvSpPr>
          <p:cNvPr id="13314" name="Subtitle 2"/>
          <p:cNvSpPr>
            <a:spLocks noGrp="1"/>
          </p:cNvSpPr>
          <p:nvPr>
            <p:ph type="subTitle" idx="1"/>
          </p:nvPr>
        </p:nvSpPr>
        <p:spPr>
          <a:xfrm>
            <a:off x="685800" y="3611563"/>
            <a:ext cx="7772400" cy="1200150"/>
          </a:xfrm>
        </p:spPr>
        <p:txBody>
          <a:bodyPr/>
          <a:lstStyle/>
          <a:p>
            <a:pPr marR="0" eaLnBrk="1" hangingPunct="1"/>
            <a:r>
              <a:rPr lang="en-US">
                <a:latin typeface="Lucida Sans Unicode" charset="0"/>
              </a:rPr>
              <a:t>Shondra McCage, MPH</a:t>
            </a:r>
          </a:p>
          <a:p>
            <a:pPr marR="0" eaLnBrk="1" hangingPunct="1"/>
            <a:r>
              <a:rPr lang="en-US" sz="1800">
                <a:latin typeface="Lucida Sans Unicode" charset="0"/>
              </a:rPr>
              <a:t>Diabetes Care Center Manager</a:t>
            </a:r>
          </a:p>
          <a:p>
            <a:pPr marR="0" eaLnBrk="1" hangingPunct="1"/>
            <a:endParaRPr lang="en-US">
              <a:latin typeface="Lucida Sans Unicode"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Content Placeholder 3" descr="map_CNSA_OK_0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295400"/>
            <a:ext cx="6934200" cy="4953000"/>
          </a:xfrm>
        </p:spPr>
      </p:pic>
      <p:sp>
        <p:nvSpPr>
          <p:cNvPr id="3" name="Title 2"/>
          <p:cNvSpPr>
            <a:spLocks noGrp="1"/>
          </p:cNvSpPr>
          <p:nvPr>
            <p:ph type="title"/>
          </p:nvPr>
        </p:nvSpPr>
        <p:spPr/>
        <p:txBody>
          <a:bodyPr>
            <a:normAutofit fontScale="90000"/>
          </a:bodyPr>
          <a:lstStyle/>
          <a:p>
            <a:pPr>
              <a:defRPr/>
            </a:pPr>
            <a:r>
              <a:rPr lang="en-US" dirty="0" smtClean="0">
                <a:ea typeface="+mj-ea"/>
                <a:cs typeface="+mj-cs"/>
              </a:rPr>
              <a:t>The Chickasaw Nation</a:t>
            </a:r>
            <a:br>
              <a:rPr lang="en-US" dirty="0" smtClean="0">
                <a:ea typeface="+mj-ea"/>
                <a:cs typeface="+mj-cs"/>
              </a:rPr>
            </a:br>
            <a:endParaRPr lang="en-US" dirty="0">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a:xfrm>
            <a:off x="457200" y="1447800"/>
            <a:ext cx="8229600" cy="4559300"/>
          </a:xfrm>
        </p:spPr>
        <p:txBody>
          <a:bodyPr/>
          <a:lstStyle/>
          <a:p>
            <a:pPr marL="365125" lvl="1" indent="-255588">
              <a:spcBef>
                <a:spcPts val="400"/>
              </a:spcBef>
              <a:buSzPct val="68000"/>
              <a:buFont typeface="Wingdings 3" pitchFamily="18" charset="2"/>
              <a:buChar char=""/>
              <a:defRPr/>
            </a:pPr>
            <a:r>
              <a:rPr lang="en-US" b="1" dirty="0" smtClean="0">
                <a:ea typeface="+mn-ea"/>
              </a:rPr>
              <a:t>User Population 31,863 </a:t>
            </a:r>
            <a:r>
              <a:rPr lang="en-US" sz="1200" dirty="0" smtClean="0">
                <a:ea typeface="+mn-ea"/>
              </a:rPr>
              <a:t>(2010)</a:t>
            </a:r>
            <a:endParaRPr lang="en-US" dirty="0" smtClean="0">
              <a:ea typeface="+mn-ea"/>
            </a:endParaRPr>
          </a:p>
          <a:p>
            <a:pPr>
              <a:buFont typeface="Wingdings 3" pitchFamily="18" charset="2"/>
              <a:buChar char=""/>
              <a:defRPr/>
            </a:pPr>
            <a:r>
              <a:rPr lang="en-US" dirty="0" smtClean="0">
                <a:ea typeface="+mn-ea"/>
                <a:cs typeface="+mn-cs"/>
              </a:rPr>
              <a:t>Inpatient Hospital  </a:t>
            </a:r>
          </a:p>
          <a:p>
            <a:pPr lvl="1">
              <a:buFont typeface="Verdana" pitchFamily="34" charset="0"/>
              <a:buChar char="◦"/>
              <a:defRPr/>
            </a:pPr>
            <a:r>
              <a:rPr lang="en-US" dirty="0" smtClean="0">
                <a:ea typeface="+mn-ea"/>
              </a:rPr>
              <a:t>72 beds</a:t>
            </a:r>
          </a:p>
          <a:p>
            <a:pPr lvl="2">
              <a:buFont typeface="Wingdings 2" pitchFamily="18" charset="2"/>
              <a:buChar char=""/>
              <a:defRPr/>
            </a:pPr>
            <a:r>
              <a:rPr lang="en-US" dirty="0" smtClean="0">
                <a:ea typeface="+mn-ea"/>
              </a:rPr>
              <a:t>ICU, OR, L&amp;D</a:t>
            </a:r>
          </a:p>
          <a:p>
            <a:pPr lvl="1">
              <a:buFont typeface="Verdana" pitchFamily="34" charset="0"/>
              <a:buChar char="◦"/>
              <a:defRPr/>
            </a:pPr>
            <a:r>
              <a:rPr lang="en-US" dirty="0" smtClean="0">
                <a:ea typeface="+mn-ea"/>
              </a:rPr>
              <a:t>10 Outpatient Clinics &amp; ED</a:t>
            </a:r>
          </a:p>
          <a:p>
            <a:pPr>
              <a:buFont typeface="Wingdings 3" pitchFamily="18" charset="2"/>
              <a:buChar char=""/>
              <a:defRPr/>
            </a:pPr>
            <a:r>
              <a:rPr lang="en-US" dirty="0" smtClean="0">
                <a:ea typeface="+mn-ea"/>
                <a:cs typeface="+mn-cs"/>
              </a:rPr>
              <a:t>4 Satellite Clinics</a:t>
            </a:r>
          </a:p>
          <a:p>
            <a:pPr lvl="1">
              <a:buFont typeface="Verdana" pitchFamily="34" charset="0"/>
              <a:buChar char="◦"/>
              <a:defRPr/>
            </a:pPr>
            <a:r>
              <a:rPr lang="en-US" dirty="0" smtClean="0">
                <a:ea typeface="+mn-ea"/>
              </a:rPr>
              <a:t>Ardmore, Tishomingo, Durant, and Purcell</a:t>
            </a:r>
          </a:p>
        </p:txBody>
      </p:sp>
      <p:sp>
        <p:nvSpPr>
          <p:cNvPr id="3" name="Title 2"/>
          <p:cNvSpPr>
            <a:spLocks noGrp="1"/>
          </p:cNvSpPr>
          <p:nvPr>
            <p:ph type="title"/>
          </p:nvPr>
        </p:nvSpPr>
        <p:spPr/>
        <p:txBody>
          <a:bodyPr>
            <a:normAutofit fontScale="90000"/>
          </a:bodyPr>
          <a:lstStyle/>
          <a:p>
            <a:pPr>
              <a:defRPr/>
            </a:pPr>
            <a:r>
              <a:rPr lang="en-US" dirty="0" smtClean="0">
                <a:ea typeface="+mj-ea"/>
                <a:cs typeface="+mj-cs"/>
              </a:rPr>
              <a:t>CNDH</a:t>
            </a:r>
            <a:br>
              <a:rPr lang="en-US" dirty="0" smtClean="0">
                <a:ea typeface="+mj-ea"/>
                <a:cs typeface="+mj-cs"/>
              </a:rPr>
            </a:br>
            <a:r>
              <a:rPr lang="en-US" dirty="0" smtClean="0">
                <a:ea typeface="+mj-ea"/>
                <a:cs typeface="+mj-cs"/>
              </a:rPr>
              <a:t>Chickasaw Nation Medical Center</a:t>
            </a:r>
            <a:endParaRPr lang="en-US" dirty="0">
              <a:ea typeface="+mj-ea"/>
              <a:cs typeface="+mj-cs"/>
            </a:endParaRPr>
          </a:p>
        </p:txBody>
      </p:sp>
      <p:pic>
        <p:nvPicPr>
          <p:cNvPr id="5" name="Picture 4" descr="CNMC 082 II.jpg"/>
          <p:cNvPicPr>
            <a:picLocks noChangeAspect="1"/>
          </p:cNvPicPr>
          <p:nvPr/>
        </p:nvPicPr>
        <p:blipFill>
          <a:blip r:embed="rId2"/>
          <a:stretch>
            <a:fillRect/>
          </a:stretch>
        </p:blipFill>
        <p:spPr>
          <a:xfrm>
            <a:off x="228600" y="4419600"/>
            <a:ext cx="8686800" cy="1935163"/>
          </a:xfrm>
          <a:prstGeom prst="rect">
            <a:avLst/>
          </a:prstGeom>
          <a:ln>
            <a:noFill/>
          </a:ln>
          <a:effectLst>
            <a:outerShdw blurRad="292100" dist="139700" dir="2700000" algn="tl" rotWithShape="0">
              <a:srgbClr val="333333">
                <a:alpha val="65000"/>
              </a:srgbClr>
            </a:outerShdw>
          </a:effectLst>
        </p:spPr>
      </p:pic>
      <p:pic>
        <p:nvPicPr>
          <p:cNvPr id="15364" name="Picture 5" descr="CNMC presentation_Page_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336675"/>
            <a:ext cx="3275013"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1"/>
          <p:cNvSpPr>
            <a:spLocks noGrp="1"/>
          </p:cNvSpPr>
          <p:nvPr>
            <p:ph idx="1"/>
          </p:nvPr>
        </p:nvSpPr>
        <p:spPr>
          <a:xfrm>
            <a:off x="457200" y="1447800"/>
            <a:ext cx="8229600" cy="4525963"/>
          </a:xfrm>
        </p:spPr>
        <p:txBody>
          <a:bodyPr/>
          <a:lstStyle/>
          <a:p>
            <a:pPr eaLnBrk="1" hangingPunct="1"/>
            <a:r>
              <a:rPr lang="en-US">
                <a:latin typeface="Lucida Sans Unicode" charset="0"/>
              </a:rPr>
              <a:t>Funded by </a:t>
            </a:r>
          </a:p>
          <a:p>
            <a:pPr lvl="1" eaLnBrk="1" hangingPunct="1"/>
            <a:r>
              <a:rPr lang="en-US">
                <a:latin typeface="Lucida Sans Unicode" charset="0"/>
              </a:rPr>
              <a:t>SDPI Community Directed Grant</a:t>
            </a:r>
          </a:p>
          <a:p>
            <a:pPr lvl="1" eaLnBrk="1" hangingPunct="1"/>
            <a:r>
              <a:rPr lang="en-US">
                <a:latin typeface="Lucida Sans Unicode" charset="0"/>
              </a:rPr>
              <a:t>SDPI Diabetes Prevention Initiative Grant</a:t>
            </a:r>
          </a:p>
          <a:p>
            <a:pPr lvl="1" eaLnBrk="1" hangingPunct="1"/>
            <a:endParaRPr lang="en-US">
              <a:latin typeface="Lucida Sans Unicode" charset="0"/>
            </a:endParaRPr>
          </a:p>
          <a:p>
            <a:pPr eaLnBrk="1" hangingPunct="1"/>
            <a:r>
              <a:rPr lang="en-US">
                <a:latin typeface="Lucida Sans Unicode" charset="0"/>
              </a:rPr>
              <a:t>Certified DSME Program</a:t>
            </a:r>
          </a:p>
          <a:p>
            <a:pPr lvl="1" eaLnBrk="1" hangingPunct="1"/>
            <a:r>
              <a:rPr lang="en-US">
                <a:latin typeface="Lucida Sans Unicode" charset="0"/>
              </a:rPr>
              <a:t>IHS</a:t>
            </a:r>
          </a:p>
          <a:p>
            <a:pPr lvl="1" eaLnBrk="1" hangingPunct="1"/>
            <a:r>
              <a:rPr lang="en-US">
                <a:latin typeface="Lucida Sans Unicode" charset="0"/>
              </a:rPr>
              <a:t>AADE</a:t>
            </a:r>
          </a:p>
          <a:p>
            <a:pPr eaLnBrk="1" hangingPunct="1"/>
            <a:endParaRPr lang="en-US">
              <a:latin typeface="Lucida Sans Unicode" charset="0"/>
            </a:endParaRPr>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ea typeface="+mj-ea"/>
                <a:cs typeface="+mj-cs"/>
              </a:rPr>
              <a:t>CNDH</a:t>
            </a:r>
            <a:br>
              <a:rPr lang="en-US" dirty="0" smtClean="0">
                <a:ea typeface="+mj-ea"/>
                <a:cs typeface="+mj-cs"/>
              </a:rPr>
            </a:br>
            <a:r>
              <a:rPr lang="en-US" dirty="0" smtClean="0">
                <a:ea typeface="+mj-ea"/>
                <a:cs typeface="+mj-cs"/>
              </a:rPr>
              <a:t>Diabetes Care Center</a:t>
            </a:r>
            <a:endParaRPr lang="en-US" dirty="0">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580571" y="564738"/>
            <a:ext cx="7877629" cy="1118919"/>
          </a:xfrm>
        </p:spPr>
        <p:txBody>
          <a:bodyPr>
            <a:noAutofit/>
          </a:bodyPr>
          <a:lstStyle/>
          <a:p>
            <a:r>
              <a:rPr lang="en-US" sz="3600" b="1" dirty="0">
                <a:solidFill>
                  <a:srgbClr val="FFC000"/>
                </a:solidFill>
              </a:rPr>
              <a:t>Special Diabetes Program for Indians</a:t>
            </a:r>
            <a:r>
              <a:rPr lang="en-US" sz="3200" b="1" dirty="0">
                <a:solidFill>
                  <a:srgbClr val="FFC000"/>
                </a:solidFill>
              </a:rPr>
              <a:t/>
            </a:r>
            <a:br>
              <a:rPr lang="en-US" sz="3200" b="1" dirty="0">
                <a:solidFill>
                  <a:srgbClr val="FFC000"/>
                </a:solidFill>
              </a:rPr>
            </a:br>
            <a:r>
              <a:rPr lang="en-US" sz="3600" b="1" dirty="0">
                <a:solidFill>
                  <a:srgbClr val="FFC000"/>
                </a:solidFill>
              </a:rPr>
              <a:t>1997 - 2013</a:t>
            </a:r>
            <a:endParaRPr lang="en-US" sz="3600" dirty="0">
              <a:solidFill>
                <a:srgbClr val="FFC000"/>
              </a:solidFill>
            </a:endParaRPr>
          </a:p>
        </p:txBody>
      </p:sp>
      <p:sp>
        <p:nvSpPr>
          <p:cNvPr id="5" name="Subtitle 4"/>
          <p:cNvSpPr>
            <a:spLocks noGrp="1"/>
          </p:cNvSpPr>
          <p:nvPr>
            <p:ph type="subTitle" idx="1"/>
          </p:nvPr>
        </p:nvSpPr>
        <p:spPr>
          <a:xfrm>
            <a:off x="362858" y="2728686"/>
            <a:ext cx="8374742" cy="2235200"/>
          </a:xfrm>
        </p:spPr>
        <p:txBody>
          <a:bodyPr>
            <a:normAutofit/>
          </a:bodyPr>
          <a:lstStyle/>
          <a:p>
            <a:pPr algn="l"/>
            <a:r>
              <a:rPr lang="en-US" dirty="0" smtClean="0">
                <a:solidFill>
                  <a:srgbClr val="EDE87B"/>
                </a:solidFill>
              </a:rPr>
              <a:t>$30 M				</a:t>
            </a:r>
            <a:r>
              <a:rPr lang="en-US" sz="4000" dirty="0" smtClean="0">
                <a:solidFill>
                  <a:srgbClr val="EDE87B"/>
                </a:solidFill>
              </a:rPr>
              <a:t>$100 M  </a:t>
            </a:r>
            <a:r>
              <a:rPr lang="en-US" dirty="0" smtClean="0">
                <a:solidFill>
                  <a:srgbClr val="EDE87B"/>
                </a:solidFill>
              </a:rPr>
              <a:t>				</a:t>
            </a:r>
            <a:r>
              <a:rPr lang="en-US" sz="4800" dirty="0" smtClean="0">
                <a:solidFill>
                  <a:srgbClr val="EDE87B"/>
                </a:solidFill>
              </a:rPr>
              <a:t>$150 M</a:t>
            </a:r>
          </a:p>
          <a:p>
            <a:pPr algn="l"/>
            <a:r>
              <a:rPr lang="en-US" sz="2800" dirty="0" smtClean="0">
                <a:solidFill>
                  <a:srgbClr val="EDE87B"/>
                </a:solidFill>
              </a:rPr>
              <a:t>1997-2000			2001-2003				2004-2013</a:t>
            </a:r>
          </a:p>
        </p:txBody>
      </p:sp>
      <p:sp>
        <p:nvSpPr>
          <p:cNvPr id="6"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sp>
        <p:nvSpPr>
          <p:cNvPr id="3" name="Right Arrow 2"/>
          <p:cNvSpPr/>
          <p:nvPr/>
        </p:nvSpPr>
        <p:spPr>
          <a:xfrm>
            <a:off x="1868062" y="300852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ight Arrow 6"/>
          <p:cNvSpPr/>
          <p:nvPr/>
        </p:nvSpPr>
        <p:spPr>
          <a:xfrm>
            <a:off x="5064544" y="2993643"/>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676478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eaLnBrk="1" fontAlgn="auto" hangingPunct="1">
              <a:spcAft>
                <a:spcPts val="0"/>
              </a:spcAft>
              <a:defRPr/>
            </a:pPr>
            <a:r>
              <a:rPr lang="en-US" dirty="0" smtClean="0">
                <a:ea typeface="+mj-ea"/>
                <a:cs typeface="+mj-cs"/>
              </a:rPr>
              <a:t>CNDH</a:t>
            </a:r>
            <a:br>
              <a:rPr lang="en-US" dirty="0" smtClean="0">
                <a:ea typeface="+mj-ea"/>
                <a:cs typeface="+mj-cs"/>
              </a:rPr>
            </a:br>
            <a:r>
              <a:rPr lang="en-US" dirty="0" smtClean="0">
                <a:ea typeface="+mj-ea"/>
                <a:cs typeface="+mj-cs"/>
              </a:rPr>
              <a:t>Diabetes Care Center</a:t>
            </a:r>
            <a:endParaRPr lang="en-US" dirty="0">
              <a:ea typeface="+mj-ea"/>
              <a:cs typeface="+mj-cs"/>
            </a:endParaRPr>
          </a:p>
        </p:txBody>
      </p:sp>
      <p:sp>
        <p:nvSpPr>
          <p:cNvPr id="17410" name="Text Placeholder 4"/>
          <p:cNvSpPr>
            <a:spLocks noGrp="1"/>
          </p:cNvSpPr>
          <p:nvPr>
            <p:ph type="body" idx="1"/>
          </p:nvPr>
        </p:nvSpPr>
        <p:spPr>
          <a:ln>
            <a:headEnd/>
            <a:tailEnd/>
          </a:ln>
        </p:spPr>
        <p:txBody>
          <a:bodyPr/>
          <a:lstStyle/>
          <a:p>
            <a:pPr eaLnBrk="1" hangingPunct="1"/>
            <a:r>
              <a:rPr lang="en-US">
                <a:latin typeface="Lucida Sans Unicode" charset="0"/>
              </a:rPr>
              <a:t>Staff &amp; Services	</a:t>
            </a:r>
          </a:p>
        </p:txBody>
      </p:sp>
      <p:sp>
        <p:nvSpPr>
          <p:cNvPr id="17411" name="Text Placeholder 6"/>
          <p:cNvSpPr>
            <a:spLocks noGrp="1"/>
          </p:cNvSpPr>
          <p:nvPr>
            <p:ph type="body" sz="half" idx="3"/>
          </p:nvPr>
        </p:nvSpPr>
        <p:spPr>
          <a:xfrm>
            <a:off x="4645025" y="5410200"/>
            <a:ext cx="4041775" cy="762000"/>
          </a:xfrm>
          <a:ln>
            <a:headEnd/>
            <a:tailEnd/>
          </a:ln>
        </p:spPr>
        <p:txBody>
          <a:bodyPr/>
          <a:lstStyle/>
          <a:p>
            <a:pPr eaLnBrk="1" hangingPunct="1"/>
            <a:r>
              <a:rPr lang="en-US">
                <a:latin typeface="Lucida Sans Unicode" charset="0"/>
              </a:rPr>
              <a:t>Education Programs</a:t>
            </a:r>
          </a:p>
        </p:txBody>
      </p:sp>
      <p:sp>
        <p:nvSpPr>
          <p:cNvPr id="6" name="Content Placeholder 5"/>
          <p:cNvSpPr>
            <a:spLocks noGrp="1"/>
          </p:cNvSpPr>
          <p:nvPr>
            <p:ph sz="quarter" idx="2"/>
          </p:nvPr>
        </p:nvSpPr>
        <p:spPr>
          <a:xfrm>
            <a:off x="457200" y="1444625"/>
            <a:ext cx="4040188" cy="3941763"/>
          </a:xfrm>
        </p:spPr>
        <p:txBody>
          <a:bodyPr>
            <a:normAutofit fontScale="92500" lnSpcReduction="10000"/>
          </a:bodyPr>
          <a:lstStyle/>
          <a:p>
            <a:pPr marL="365760" indent="-256032" eaLnBrk="1" fontAlgn="auto" hangingPunct="1">
              <a:spcAft>
                <a:spcPts val="0"/>
              </a:spcAft>
              <a:buFont typeface="Wingdings 3"/>
              <a:buChar char=""/>
              <a:defRPr/>
            </a:pPr>
            <a:r>
              <a:rPr lang="en-US" dirty="0" smtClean="0">
                <a:ea typeface="+mn-ea"/>
                <a:cs typeface="+mn-cs"/>
              </a:rPr>
              <a:t>Endocrinologist</a:t>
            </a:r>
          </a:p>
          <a:p>
            <a:pPr marL="621792" lvl="1" eaLnBrk="1" fontAlgn="auto" hangingPunct="1">
              <a:spcBef>
                <a:spcPts val="324"/>
              </a:spcBef>
              <a:spcAft>
                <a:spcPts val="0"/>
              </a:spcAft>
              <a:buFont typeface="Verdana"/>
              <a:buChar char="◦"/>
              <a:defRPr/>
            </a:pPr>
            <a:r>
              <a:rPr lang="en-US" sz="1600" dirty="0" smtClean="0">
                <a:ea typeface="+mn-ea"/>
              </a:rPr>
              <a:t>Pediatric Endocrinologist(contract)</a:t>
            </a:r>
          </a:p>
          <a:p>
            <a:pPr marL="365760" indent="-256032" eaLnBrk="1" fontAlgn="auto" hangingPunct="1">
              <a:spcAft>
                <a:spcPts val="0"/>
              </a:spcAft>
              <a:buFont typeface="Wingdings 3"/>
              <a:buChar char=""/>
              <a:defRPr/>
            </a:pPr>
            <a:r>
              <a:rPr lang="en-US" dirty="0" smtClean="0">
                <a:ea typeface="+mn-ea"/>
                <a:cs typeface="+mn-cs"/>
              </a:rPr>
              <a:t>Medical Provider, PA-C</a:t>
            </a:r>
          </a:p>
          <a:p>
            <a:pPr marL="365760" indent="-256032" eaLnBrk="1" fontAlgn="auto" hangingPunct="1">
              <a:spcAft>
                <a:spcPts val="0"/>
              </a:spcAft>
              <a:buFont typeface="Wingdings 3"/>
              <a:buChar char=""/>
              <a:defRPr/>
            </a:pPr>
            <a:r>
              <a:rPr lang="en-US" dirty="0" smtClean="0">
                <a:ea typeface="+mn-ea"/>
                <a:cs typeface="+mn-cs"/>
              </a:rPr>
              <a:t>Nutrition Consults</a:t>
            </a:r>
          </a:p>
          <a:p>
            <a:pPr marL="365760" indent="-256032" eaLnBrk="1" fontAlgn="auto" hangingPunct="1">
              <a:spcAft>
                <a:spcPts val="0"/>
              </a:spcAft>
              <a:buFont typeface="Wingdings 3"/>
              <a:buChar char=""/>
              <a:defRPr/>
            </a:pPr>
            <a:r>
              <a:rPr lang="en-US" dirty="0" smtClean="0">
                <a:ea typeface="+mn-ea"/>
                <a:cs typeface="+mn-cs"/>
              </a:rPr>
              <a:t>Exercise Consults</a:t>
            </a:r>
          </a:p>
          <a:p>
            <a:pPr marL="365760" indent="-256032" eaLnBrk="1" fontAlgn="auto" hangingPunct="1">
              <a:spcAft>
                <a:spcPts val="0"/>
              </a:spcAft>
              <a:buFont typeface="Wingdings 3"/>
              <a:buChar char=""/>
              <a:defRPr/>
            </a:pPr>
            <a:r>
              <a:rPr lang="en-US" dirty="0" smtClean="0">
                <a:ea typeface="+mn-ea"/>
                <a:cs typeface="+mn-cs"/>
              </a:rPr>
              <a:t>Pharmacy Consults</a:t>
            </a:r>
          </a:p>
          <a:p>
            <a:pPr marL="365760" indent="-256032" eaLnBrk="1" fontAlgn="auto" hangingPunct="1">
              <a:spcAft>
                <a:spcPts val="0"/>
              </a:spcAft>
              <a:buFont typeface="Wingdings 3"/>
              <a:buChar char=""/>
              <a:defRPr/>
            </a:pPr>
            <a:r>
              <a:rPr lang="en-US" dirty="0" smtClean="0">
                <a:ea typeface="+mn-ea"/>
                <a:cs typeface="+mn-cs"/>
              </a:rPr>
              <a:t>Foot &amp; Wound Care</a:t>
            </a:r>
          </a:p>
          <a:p>
            <a:pPr marL="365760" indent="-256032" eaLnBrk="1" fontAlgn="auto" hangingPunct="1">
              <a:spcAft>
                <a:spcPts val="0"/>
              </a:spcAft>
              <a:buFont typeface="Wingdings 3"/>
              <a:buChar char=""/>
              <a:defRPr/>
            </a:pPr>
            <a:r>
              <a:rPr lang="en-US" dirty="0" smtClean="0">
                <a:ea typeface="+mn-ea"/>
                <a:cs typeface="+mn-cs"/>
              </a:rPr>
              <a:t>Dental Hygiene</a:t>
            </a:r>
          </a:p>
          <a:p>
            <a:pPr marL="365760" indent="-256032" eaLnBrk="1" fontAlgn="auto" hangingPunct="1">
              <a:spcAft>
                <a:spcPts val="0"/>
              </a:spcAft>
              <a:buFont typeface="Wingdings 3"/>
              <a:buChar char=""/>
              <a:defRPr/>
            </a:pPr>
            <a:r>
              <a:rPr lang="en-US" dirty="0" err="1" smtClean="0">
                <a:ea typeface="+mn-ea"/>
                <a:cs typeface="+mn-cs"/>
              </a:rPr>
              <a:t>Retinography</a:t>
            </a:r>
            <a:endParaRPr lang="en-US" dirty="0" smtClean="0">
              <a:ea typeface="+mn-ea"/>
              <a:cs typeface="+mn-cs"/>
            </a:endParaRPr>
          </a:p>
          <a:p>
            <a:pPr marL="365760" indent="-256032" eaLnBrk="1" fontAlgn="auto" hangingPunct="1">
              <a:spcAft>
                <a:spcPts val="0"/>
              </a:spcAft>
              <a:buFont typeface="Wingdings 3"/>
              <a:buChar char=""/>
              <a:defRPr/>
            </a:pPr>
            <a:r>
              <a:rPr lang="en-US" dirty="0" smtClean="0">
                <a:ea typeface="+mn-ea"/>
                <a:cs typeface="+mn-cs"/>
              </a:rPr>
              <a:t>Behavioral Health</a:t>
            </a:r>
          </a:p>
          <a:p>
            <a:pPr marL="365760" indent="-256032" eaLnBrk="1" fontAlgn="auto" hangingPunct="1">
              <a:spcAft>
                <a:spcPts val="0"/>
              </a:spcAft>
              <a:buFont typeface="Wingdings 3"/>
              <a:buChar char=""/>
              <a:defRPr/>
            </a:pPr>
            <a:r>
              <a:rPr lang="en-US" dirty="0" smtClean="0">
                <a:ea typeface="+mn-ea"/>
                <a:cs typeface="+mn-cs"/>
              </a:rPr>
              <a:t>Nephrology (contract)</a:t>
            </a:r>
          </a:p>
          <a:p>
            <a:pPr marL="365760" indent="-256032" eaLnBrk="1" fontAlgn="auto" hangingPunct="1">
              <a:spcAft>
                <a:spcPts val="0"/>
              </a:spcAft>
              <a:buFont typeface="Wingdings 3"/>
              <a:buChar char=""/>
              <a:defRPr/>
            </a:pPr>
            <a:endParaRPr lang="en-US" dirty="0">
              <a:ea typeface="+mn-ea"/>
              <a:cs typeface="+mn-cs"/>
            </a:endParaRPr>
          </a:p>
        </p:txBody>
      </p:sp>
      <p:sp>
        <p:nvSpPr>
          <p:cNvPr id="17413" name="Content Placeholder 7"/>
          <p:cNvSpPr>
            <a:spLocks noGrp="1"/>
          </p:cNvSpPr>
          <p:nvPr>
            <p:ph sz="quarter" idx="4"/>
          </p:nvPr>
        </p:nvSpPr>
        <p:spPr>
          <a:xfrm>
            <a:off x="4645025" y="1444625"/>
            <a:ext cx="4041775" cy="3941763"/>
          </a:xfrm>
          <a:ln>
            <a:prstDash val="solid"/>
          </a:ln>
          <a:extLst>
            <a:ext uri="{91240B29-F687-4F45-9708-019B960494DF}">
              <a14:hiddenLine xmlns:a14="http://schemas.microsoft.com/office/drawing/2010/main" w="9525">
                <a:solidFill>
                  <a:srgbClr val="000000"/>
                </a:solidFill>
                <a:prstDash val="sysDash"/>
                <a:miter lim="800000"/>
                <a:headEnd/>
                <a:tailEnd/>
              </a14:hiddenLine>
            </a:ext>
          </a:extLst>
        </p:spPr>
        <p:txBody>
          <a:bodyPr/>
          <a:lstStyle/>
          <a:p>
            <a:pPr eaLnBrk="1" hangingPunct="1">
              <a:lnSpc>
                <a:spcPct val="80000"/>
              </a:lnSpc>
              <a:spcBef>
                <a:spcPct val="0"/>
              </a:spcBef>
            </a:pPr>
            <a:r>
              <a:rPr lang="en-US" sz="2000">
                <a:latin typeface="Lucida Sans Unicode" charset="0"/>
              </a:rPr>
              <a:t>Health Choice</a:t>
            </a:r>
          </a:p>
          <a:p>
            <a:pPr lvl="1" eaLnBrk="1" hangingPunct="1">
              <a:lnSpc>
                <a:spcPct val="80000"/>
              </a:lnSpc>
            </a:pPr>
            <a:r>
              <a:rPr lang="en-US" sz="1700">
                <a:latin typeface="Lucida Sans Unicode" charset="0"/>
              </a:rPr>
              <a:t>Diabetes Education and annual exams/screenings</a:t>
            </a:r>
          </a:p>
          <a:p>
            <a:pPr eaLnBrk="1" hangingPunct="1">
              <a:lnSpc>
                <a:spcPct val="80000"/>
              </a:lnSpc>
              <a:spcBef>
                <a:spcPct val="0"/>
              </a:spcBef>
            </a:pPr>
            <a:r>
              <a:rPr lang="en-US" sz="2000">
                <a:latin typeface="Lucida Sans Unicode" charset="0"/>
              </a:rPr>
              <a:t>Gestational Diabetes Program</a:t>
            </a:r>
          </a:p>
          <a:p>
            <a:pPr lvl="1" eaLnBrk="1" hangingPunct="1">
              <a:lnSpc>
                <a:spcPct val="80000"/>
              </a:lnSpc>
            </a:pPr>
            <a:r>
              <a:rPr lang="en-US" sz="1700">
                <a:latin typeface="Lucida Sans Unicode" charset="0"/>
              </a:rPr>
              <a:t>Education class for pregnant women with diabetes</a:t>
            </a:r>
          </a:p>
          <a:p>
            <a:pPr eaLnBrk="1" hangingPunct="1">
              <a:lnSpc>
                <a:spcPct val="80000"/>
              </a:lnSpc>
              <a:spcBef>
                <a:spcPct val="0"/>
              </a:spcBef>
            </a:pPr>
            <a:r>
              <a:rPr lang="en-US" sz="2000">
                <a:latin typeface="Lucida Sans Unicode" charset="0"/>
              </a:rPr>
              <a:t>Special Diabetes Prevention Program</a:t>
            </a:r>
          </a:p>
          <a:p>
            <a:pPr lvl="1" eaLnBrk="1" hangingPunct="1">
              <a:lnSpc>
                <a:spcPct val="80000"/>
              </a:lnSpc>
            </a:pPr>
            <a:r>
              <a:rPr lang="en-US" sz="1700">
                <a:latin typeface="Lucida Sans Unicode" charset="0"/>
              </a:rPr>
              <a:t>Weight loss program for those at high risk </a:t>
            </a:r>
          </a:p>
          <a:p>
            <a:pPr eaLnBrk="1" hangingPunct="1">
              <a:lnSpc>
                <a:spcPct val="80000"/>
              </a:lnSpc>
              <a:spcBef>
                <a:spcPct val="0"/>
              </a:spcBef>
            </a:pPr>
            <a:r>
              <a:rPr lang="en-US" sz="2000">
                <a:latin typeface="Lucida Sans Unicode" charset="0"/>
              </a:rPr>
              <a:t>Kids</a:t>
            </a:r>
            <a:r>
              <a:rPr lang="ja-JP" altLang="en-US" sz="2000">
                <a:latin typeface="Lucida Sans Unicode" charset="0"/>
              </a:rPr>
              <a:t>’</a:t>
            </a:r>
            <a:r>
              <a:rPr lang="en-US" altLang="ja-JP" sz="2000">
                <a:latin typeface="Lucida Sans Unicode" charset="0"/>
              </a:rPr>
              <a:t> Health &amp; Fitness Clinic</a:t>
            </a:r>
          </a:p>
          <a:p>
            <a:pPr lvl="1" eaLnBrk="1" hangingPunct="1">
              <a:lnSpc>
                <a:spcPct val="80000"/>
              </a:lnSpc>
            </a:pPr>
            <a:r>
              <a:rPr lang="en-US" sz="1700">
                <a:latin typeface="Lucida Sans Unicode" charset="0"/>
              </a:rPr>
              <a:t>Pediatric obesity &amp; diabetes prevention classes</a:t>
            </a:r>
          </a:p>
          <a:p>
            <a:pPr eaLnBrk="1" hangingPunct="1">
              <a:lnSpc>
                <a:spcPct val="80000"/>
              </a:lnSpc>
              <a:spcBef>
                <a:spcPts val="325"/>
              </a:spcBef>
              <a:buFont typeface="Verdana" charset="0"/>
              <a:buChar char="◦"/>
            </a:pPr>
            <a:r>
              <a:rPr lang="en-US" sz="2000">
                <a:latin typeface="Lucida Sans Unicode" charset="0"/>
              </a:rPr>
              <a:t>Diabetes Camp</a:t>
            </a:r>
          </a:p>
          <a:p>
            <a:pPr lvl="1" eaLnBrk="1" hangingPunct="1">
              <a:lnSpc>
                <a:spcPct val="80000"/>
              </a:lnSpc>
            </a:pPr>
            <a:r>
              <a:rPr lang="en-US" sz="1700">
                <a:latin typeface="Lucida Sans Unicode" charset="0"/>
              </a:rPr>
              <a:t>Diabetes Camp Reunion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idx="1"/>
          </p:nvPr>
        </p:nvSpPr>
        <p:spPr>
          <a:xfrm>
            <a:off x="457200" y="1481138"/>
            <a:ext cx="8229600" cy="4919662"/>
          </a:xfrm>
        </p:spPr>
        <p:txBody>
          <a:bodyPr/>
          <a:lstStyle/>
          <a:p>
            <a:pPr eaLnBrk="1" hangingPunct="1"/>
            <a:r>
              <a:rPr lang="en-US">
                <a:latin typeface="Lucida Sans Unicode" charset="0"/>
              </a:rPr>
              <a:t>IHS Diabetes Audit</a:t>
            </a:r>
          </a:p>
          <a:p>
            <a:pPr eaLnBrk="1" hangingPunct="1"/>
            <a:endParaRPr lang="en-US">
              <a:latin typeface="Lucida Sans Unicode" charset="0"/>
            </a:endParaRPr>
          </a:p>
          <a:p>
            <a:pPr eaLnBrk="1" hangingPunct="1"/>
            <a:endParaRPr lang="en-US">
              <a:latin typeface="Lucida Sans Unicode" charset="0"/>
            </a:endParaRPr>
          </a:p>
          <a:p>
            <a:pPr eaLnBrk="1" hangingPunct="1"/>
            <a:endParaRPr lang="en-US">
              <a:latin typeface="Lucida Sans Unicode" charset="0"/>
            </a:endParaRPr>
          </a:p>
          <a:p>
            <a:pPr eaLnBrk="1" hangingPunct="1">
              <a:buFont typeface="Wingdings 3" charset="0"/>
              <a:buNone/>
            </a:pPr>
            <a:endParaRPr lang="en-US">
              <a:latin typeface="Lucida Sans Unicode" charset="0"/>
            </a:endParaRPr>
          </a:p>
          <a:p>
            <a:pPr eaLnBrk="1" hangingPunct="1"/>
            <a:r>
              <a:rPr lang="en-US">
                <a:latin typeface="Lucida Sans Unicode" charset="0"/>
              </a:rPr>
              <a:t>Performance Improvement FY 2011 CNDH</a:t>
            </a:r>
          </a:p>
          <a:p>
            <a:pPr eaLnBrk="1" hangingPunct="1"/>
            <a:endParaRPr lang="en-US">
              <a:latin typeface="Lucida Sans Unicode" charset="0"/>
            </a:endParaRPr>
          </a:p>
          <a:p>
            <a:pPr eaLnBrk="1" hangingPunct="1"/>
            <a:endParaRPr lang="en-US">
              <a:latin typeface="Lucida Sans Unicode" charset="0"/>
            </a:endParaRPr>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ea typeface="+mj-ea"/>
                <a:cs typeface="+mj-cs"/>
              </a:rPr>
              <a:t>CNDH</a:t>
            </a:r>
            <a:br>
              <a:rPr lang="en-US" dirty="0" smtClean="0">
                <a:ea typeface="+mj-ea"/>
                <a:cs typeface="+mj-cs"/>
              </a:rPr>
            </a:br>
            <a:r>
              <a:rPr lang="en-US" dirty="0" smtClean="0">
                <a:ea typeface="+mj-ea"/>
                <a:cs typeface="+mj-cs"/>
              </a:rPr>
              <a:t>Diabetes Care Center</a:t>
            </a:r>
            <a:endParaRPr lang="en-US" dirty="0">
              <a:ea typeface="+mj-ea"/>
              <a:cs typeface="+mj-cs"/>
            </a:endParaRPr>
          </a:p>
        </p:txBody>
      </p:sp>
      <p:graphicFrame>
        <p:nvGraphicFramePr>
          <p:cNvPr id="4" name="Table 3"/>
          <p:cNvGraphicFramePr>
            <a:graphicFrameLocks noGrp="1"/>
          </p:cNvGraphicFramePr>
          <p:nvPr/>
        </p:nvGraphicFramePr>
        <p:xfrm>
          <a:off x="1600200" y="1905000"/>
          <a:ext cx="6477000" cy="1798639"/>
        </p:xfrm>
        <a:graphic>
          <a:graphicData uri="http://schemas.openxmlformats.org/drawingml/2006/table">
            <a:tbl>
              <a:tblPr firstRow="1" bandRow="1">
                <a:tableStyleId>{5C22544A-7EE6-4342-B048-85BDC9FD1C3A}</a:tableStyleId>
              </a:tblPr>
              <a:tblGrid>
                <a:gridCol w="2743200"/>
                <a:gridCol w="1828800"/>
                <a:gridCol w="1905000"/>
              </a:tblGrid>
              <a:tr h="685921">
                <a:tc>
                  <a:txBody>
                    <a:bodyPr/>
                    <a:lstStyle/>
                    <a:p>
                      <a:r>
                        <a:rPr lang="en-US" sz="1800" dirty="0" smtClean="0"/>
                        <a:t>Audit Item/Element</a:t>
                      </a:r>
                      <a:endParaRPr lang="en-US" sz="1800" dirty="0"/>
                    </a:p>
                  </a:txBody>
                  <a:tcPr marT="45728" marB="45728"/>
                </a:tc>
                <a:tc>
                  <a:txBody>
                    <a:bodyPr/>
                    <a:lstStyle/>
                    <a:p>
                      <a:r>
                        <a:rPr lang="en-US" sz="1800" dirty="0" smtClean="0"/>
                        <a:t>2010 Audit</a:t>
                      </a:r>
                    </a:p>
                    <a:p>
                      <a:r>
                        <a:rPr lang="en-US" sz="1800" dirty="0" smtClean="0"/>
                        <a:t>Result</a:t>
                      </a:r>
                      <a:endParaRPr lang="en-US" sz="1800" dirty="0"/>
                    </a:p>
                  </a:txBody>
                  <a:tcPr marT="45728" marB="45728"/>
                </a:tc>
                <a:tc>
                  <a:txBody>
                    <a:bodyPr/>
                    <a:lstStyle/>
                    <a:p>
                      <a:r>
                        <a:rPr lang="en-US" sz="1800" dirty="0" smtClean="0"/>
                        <a:t>2011 Audit Result</a:t>
                      </a:r>
                      <a:endParaRPr lang="en-US" sz="1800" dirty="0"/>
                    </a:p>
                  </a:txBody>
                  <a:tcPr marT="45728" marB="45728"/>
                </a:tc>
              </a:tr>
              <a:tr h="370906">
                <a:tc>
                  <a:txBody>
                    <a:bodyPr/>
                    <a:lstStyle/>
                    <a:p>
                      <a:r>
                        <a:rPr lang="en-US" sz="1800" dirty="0" smtClean="0"/>
                        <a:t>Depression Screening</a:t>
                      </a:r>
                      <a:endParaRPr lang="en-US" sz="1800" dirty="0"/>
                    </a:p>
                  </a:txBody>
                  <a:tcPr marT="45728" marB="45728"/>
                </a:tc>
                <a:tc>
                  <a:txBody>
                    <a:bodyPr/>
                    <a:lstStyle/>
                    <a:p>
                      <a:r>
                        <a:rPr lang="en-US" sz="1800" dirty="0" smtClean="0"/>
                        <a:t>55 %</a:t>
                      </a:r>
                      <a:endParaRPr lang="en-US" sz="1800" dirty="0"/>
                    </a:p>
                  </a:txBody>
                  <a:tcPr marT="45728" marB="45728"/>
                </a:tc>
                <a:tc>
                  <a:txBody>
                    <a:bodyPr/>
                    <a:lstStyle/>
                    <a:p>
                      <a:r>
                        <a:rPr lang="en-US" sz="1800" dirty="0" smtClean="0"/>
                        <a:t>72 %</a:t>
                      </a:r>
                      <a:endParaRPr lang="en-US" sz="1800" dirty="0"/>
                    </a:p>
                  </a:txBody>
                  <a:tcPr marT="45728" marB="45728"/>
                </a:tc>
              </a:tr>
              <a:tr h="370906">
                <a:tc>
                  <a:txBody>
                    <a:bodyPr/>
                    <a:lstStyle/>
                    <a:p>
                      <a:r>
                        <a:rPr lang="en-US" sz="1800" dirty="0" smtClean="0"/>
                        <a:t>A1c &lt;7</a:t>
                      </a:r>
                      <a:endParaRPr lang="en-US" sz="1800" dirty="0"/>
                    </a:p>
                  </a:txBody>
                  <a:tcPr marT="45728" marB="45728"/>
                </a:tc>
                <a:tc>
                  <a:txBody>
                    <a:bodyPr/>
                    <a:lstStyle/>
                    <a:p>
                      <a:r>
                        <a:rPr lang="en-US" sz="1800" dirty="0" smtClean="0"/>
                        <a:t>11 % </a:t>
                      </a:r>
                      <a:endParaRPr lang="en-US" sz="1800" dirty="0"/>
                    </a:p>
                  </a:txBody>
                  <a:tcPr marT="45728" marB="45728"/>
                </a:tc>
                <a:tc>
                  <a:txBody>
                    <a:bodyPr/>
                    <a:lstStyle/>
                    <a:p>
                      <a:r>
                        <a:rPr lang="en-US" sz="1800" dirty="0" smtClean="0"/>
                        <a:t>37 %</a:t>
                      </a:r>
                      <a:endParaRPr lang="en-US" sz="1800" dirty="0"/>
                    </a:p>
                  </a:txBody>
                  <a:tcPr marT="45728" marB="45728"/>
                </a:tc>
              </a:tr>
              <a:tr h="370906">
                <a:tc>
                  <a:txBody>
                    <a:bodyPr/>
                    <a:lstStyle/>
                    <a:p>
                      <a:r>
                        <a:rPr lang="en-US" sz="1800" dirty="0" smtClean="0"/>
                        <a:t>A1c &lt;8</a:t>
                      </a:r>
                      <a:endParaRPr lang="en-US" sz="1800" dirty="0"/>
                    </a:p>
                  </a:txBody>
                  <a:tcPr marT="45728" marB="45728"/>
                </a:tc>
                <a:tc>
                  <a:txBody>
                    <a:bodyPr/>
                    <a:lstStyle/>
                    <a:p>
                      <a:r>
                        <a:rPr lang="en-US" sz="1800" dirty="0" smtClean="0"/>
                        <a:t>33 %</a:t>
                      </a:r>
                      <a:endParaRPr lang="en-US" sz="1800" dirty="0"/>
                    </a:p>
                  </a:txBody>
                  <a:tcPr marT="45728" marB="45728"/>
                </a:tc>
                <a:tc>
                  <a:txBody>
                    <a:bodyPr/>
                    <a:lstStyle/>
                    <a:p>
                      <a:r>
                        <a:rPr lang="en-US" sz="1800" dirty="0" smtClean="0"/>
                        <a:t>51 % </a:t>
                      </a:r>
                      <a:endParaRPr lang="en-US" sz="1800" dirty="0"/>
                    </a:p>
                  </a:txBody>
                  <a:tcPr marT="45728" marB="45728"/>
                </a:tc>
              </a:tr>
            </a:tbl>
          </a:graphicData>
        </a:graphic>
      </p:graphicFrame>
      <p:graphicFrame>
        <p:nvGraphicFramePr>
          <p:cNvPr id="6" name="Table 5"/>
          <p:cNvGraphicFramePr>
            <a:graphicFrameLocks noGrp="1"/>
          </p:cNvGraphicFramePr>
          <p:nvPr/>
        </p:nvGraphicFramePr>
        <p:xfrm>
          <a:off x="1600200" y="4343400"/>
          <a:ext cx="6705600" cy="2078038"/>
        </p:xfrm>
        <a:graphic>
          <a:graphicData uri="http://schemas.openxmlformats.org/drawingml/2006/table">
            <a:tbl>
              <a:tblPr firstRow="1" bandRow="1">
                <a:tableStyleId>{5C22544A-7EE6-4342-B048-85BDC9FD1C3A}</a:tableStyleId>
              </a:tblPr>
              <a:tblGrid>
                <a:gridCol w="1341120"/>
                <a:gridCol w="1341120"/>
                <a:gridCol w="1341120"/>
                <a:gridCol w="1341120"/>
                <a:gridCol w="1341120"/>
              </a:tblGrid>
              <a:tr h="525486">
                <a:tc>
                  <a:txBody>
                    <a:bodyPr/>
                    <a:lstStyle/>
                    <a:p>
                      <a:r>
                        <a:rPr lang="en-US" sz="1800" dirty="0" smtClean="0"/>
                        <a:t>Action</a:t>
                      </a:r>
                      <a:endParaRPr lang="en-US" sz="1800" dirty="0"/>
                    </a:p>
                  </a:txBody>
                  <a:tcPr marT="45042" marB="45042"/>
                </a:tc>
                <a:tc>
                  <a:txBody>
                    <a:bodyPr/>
                    <a:lstStyle/>
                    <a:p>
                      <a:r>
                        <a:rPr lang="en-US" sz="1800" dirty="0" smtClean="0"/>
                        <a:t>1</a:t>
                      </a:r>
                      <a:r>
                        <a:rPr lang="en-US" sz="1800" baseline="30000" dirty="0" smtClean="0"/>
                        <a:t>st</a:t>
                      </a:r>
                      <a:r>
                        <a:rPr lang="en-US" sz="1800" dirty="0" smtClean="0"/>
                        <a:t> Qt</a:t>
                      </a:r>
                      <a:endParaRPr lang="en-US" sz="1800" dirty="0"/>
                    </a:p>
                  </a:txBody>
                  <a:tcPr marT="45042" marB="45042"/>
                </a:tc>
                <a:tc>
                  <a:txBody>
                    <a:bodyPr/>
                    <a:lstStyle/>
                    <a:p>
                      <a:r>
                        <a:rPr lang="en-US" sz="1800" dirty="0" smtClean="0"/>
                        <a:t>2</a:t>
                      </a:r>
                      <a:r>
                        <a:rPr lang="en-US" sz="1800" baseline="30000" dirty="0" smtClean="0"/>
                        <a:t>nd</a:t>
                      </a:r>
                      <a:r>
                        <a:rPr lang="en-US" sz="1800" dirty="0" smtClean="0"/>
                        <a:t> QT</a:t>
                      </a:r>
                      <a:endParaRPr lang="en-US" sz="1800" dirty="0"/>
                    </a:p>
                  </a:txBody>
                  <a:tcPr marT="45042" marB="45042"/>
                </a:tc>
                <a:tc>
                  <a:txBody>
                    <a:bodyPr/>
                    <a:lstStyle/>
                    <a:p>
                      <a:r>
                        <a:rPr lang="en-US" sz="1800" dirty="0" smtClean="0"/>
                        <a:t>3</a:t>
                      </a:r>
                      <a:r>
                        <a:rPr lang="en-US" sz="1800" baseline="30000" dirty="0" smtClean="0"/>
                        <a:t>rd</a:t>
                      </a:r>
                      <a:r>
                        <a:rPr lang="en-US" sz="1800" dirty="0" smtClean="0"/>
                        <a:t> QT</a:t>
                      </a:r>
                      <a:endParaRPr lang="en-US" sz="1800" dirty="0"/>
                    </a:p>
                  </a:txBody>
                  <a:tcPr marT="45042" marB="45042"/>
                </a:tc>
                <a:tc>
                  <a:txBody>
                    <a:bodyPr/>
                    <a:lstStyle/>
                    <a:p>
                      <a:r>
                        <a:rPr lang="en-US" sz="1800" dirty="0" smtClean="0"/>
                        <a:t>4</a:t>
                      </a:r>
                      <a:r>
                        <a:rPr lang="en-US" sz="1800" baseline="30000" dirty="0" smtClean="0"/>
                        <a:t>th</a:t>
                      </a:r>
                      <a:r>
                        <a:rPr lang="en-US" sz="1800" baseline="0" dirty="0" smtClean="0"/>
                        <a:t> Qt</a:t>
                      </a:r>
                      <a:endParaRPr lang="en-US" sz="1800" dirty="0"/>
                    </a:p>
                  </a:txBody>
                  <a:tcPr marT="45042" marB="45042"/>
                </a:tc>
              </a:tr>
              <a:tr h="776276">
                <a:tc>
                  <a:txBody>
                    <a:bodyPr/>
                    <a:lstStyle/>
                    <a:p>
                      <a:r>
                        <a:rPr lang="en-US" sz="1800" dirty="0" smtClean="0"/>
                        <a:t>Foot Screening</a:t>
                      </a:r>
                    </a:p>
                    <a:p>
                      <a:r>
                        <a:rPr lang="en-US" sz="800" dirty="0" smtClean="0"/>
                        <a:t>Threshold 86%</a:t>
                      </a:r>
                      <a:endParaRPr lang="en-US" sz="800" dirty="0"/>
                    </a:p>
                  </a:txBody>
                  <a:tcPr marT="45042" marB="45042"/>
                </a:tc>
                <a:tc>
                  <a:txBody>
                    <a:bodyPr/>
                    <a:lstStyle/>
                    <a:p>
                      <a:r>
                        <a:rPr lang="en-US" sz="1800" dirty="0" smtClean="0"/>
                        <a:t>50 %</a:t>
                      </a:r>
                      <a:endParaRPr lang="en-US" sz="1800" dirty="0"/>
                    </a:p>
                  </a:txBody>
                  <a:tcPr marT="45042" marB="45042"/>
                </a:tc>
                <a:tc>
                  <a:txBody>
                    <a:bodyPr/>
                    <a:lstStyle/>
                    <a:p>
                      <a:r>
                        <a:rPr lang="en-US" sz="1800" dirty="0" smtClean="0"/>
                        <a:t>70 %</a:t>
                      </a:r>
                      <a:endParaRPr lang="en-US" sz="1800" dirty="0"/>
                    </a:p>
                  </a:txBody>
                  <a:tcPr marT="45042" marB="45042"/>
                </a:tc>
                <a:tc>
                  <a:txBody>
                    <a:bodyPr/>
                    <a:lstStyle/>
                    <a:p>
                      <a:r>
                        <a:rPr lang="en-US" sz="1800" dirty="0" smtClean="0"/>
                        <a:t>90 %</a:t>
                      </a:r>
                      <a:endParaRPr lang="en-US" sz="1800" dirty="0"/>
                    </a:p>
                  </a:txBody>
                  <a:tcPr marT="45042" marB="45042"/>
                </a:tc>
                <a:tc>
                  <a:txBody>
                    <a:bodyPr/>
                    <a:lstStyle/>
                    <a:p>
                      <a:r>
                        <a:rPr lang="en-US" sz="1800" dirty="0" smtClean="0"/>
                        <a:t>96 %</a:t>
                      </a:r>
                      <a:endParaRPr lang="en-US" sz="1800" dirty="0"/>
                    </a:p>
                  </a:txBody>
                  <a:tcPr marT="45042" marB="45042"/>
                </a:tc>
              </a:tr>
              <a:tr h="776276">
                <a:tc>
                  <a:txBody>
                    <a:bodyPr/>
                    <a:lstStyle/>
                    <a:p>
                      <a:r>
                        <a:rPr lang="en-US" sz="1800" dirty="0" smtClean="0"/>
                        <a:t>Smoking referral</a:t>
                      </a:r>
                    </a:p>
                    <a:p>
                      <a:r>
                        <a:rPr lang="en-US" sz="800" dirty="0" smtClean="0"/>
                        <a:t>Threshold 12%</a:t>
                      </a:r>
                      <a:endParaRPr lang="en-US" sz="800" dirty="0"/>
                    </a:p>
                  </a:txBody>
                  <a:tcPr marT="45042" marB="45042"/>
                </a:tc>
                <a:tc>
                  <a:txBody>
                    <a:bodyPr/>
                    <a:lstStyle/>
                    <a:p>
                      <a:r>
                        <a:rPr lang="en-US" sz="1800" dirty="0" smtClean="0"/>
                        <a:t>0 %</a:t>
                      </a:r>
                      <a:endParaRPr lang="en-US" sz="1800" dirty="0"/>
                    </a:p>
                  </a:txBody>
                  <a:tcPr marT="45042" marB="45042"/>
                </a:tc>
                <a:tc>
                  <a:txBody>
                    <a:bodyPr/>
                    <a:lstStyle/>
                    <a:p>
                      <a:r>
                        <a:rPr lang="en-US" sz="1800" dirty="0" smtClean="0"/>
                        <a:t>45 %</a:t>
                      </a:r>
                      <a:endParaRPr lang="en-US" sz="1800" dirty="0"/>
                    </a:p>
                  </a:txBody>
                  <a:tcPr marT="45042" marB="45042"/>
                </a:tc>
                <a:tc>
                  <a:txBody>
                    <a:bodyPr/>
                    <a:lstStyle/>
                    <a:p>
                      <a:r>
                        <a:rPr lang="en-US" sz="1800" dirty="0" smtClean="0"/>
                        <a:t>81 %</a:t>
                      </a:r>
                      <a:endParaRPr lang="en-US" sz="1800" dirty="0"/>
                    </a:p>
                  </a:txBody>
                  <a:tcPr marT="45042" marB="45042"/>
                </a:tc>
                <a:tc>
                  <a:txBody>
                    <a:bodyPr/>
                    <a:lstStyle/>
                    <a:p>
                      <a:r>
                        <a:rPr lang="en-US" sz="1800" dirty="0" smtClean="0"/>
                        <a:t>100 %</a:t>
                      </a:r>
                      <a:endParaRPr lang="en-US" sz="1800" dirty="0"/>
                    </a:p>
                  </a:txBody>
                  <a:tcPr marT="45042" marB="45042"/>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33400" y="2286000"/>
          <a:ext cx="8229600" cy="2892422"/>
        </p:xfrm>
        <a:graphic>
          <a:graphicData uri="http://schemas.openxmlformats.org/drawingml/2006/table">
            <a:tbl>
              <a:tblPr firstRow="1" bandRow="1">
                <a:tableStyleId>{5C22544A-7EE6-4342-B048-85BDC9FD1C3A}</a:tableStyleId>
              </a:tblPr>
              <a:tblGrid>
                <a:gridCol w="2743200"/>
                <a:gridCol w="2743200"/>
                <a:gridCol w="2743200"/>
              </a:tblGrid>
              <a:tr h="192828">
                <a:tc>
                  <a:txBody>
                    <a:bodyPr/>
                    <a:lstStyle/>
                    <a:p>
                      <a:pPr marL="0" marR="0" algn="l">
                        <a:lnSpc>
                          <a:spcPct val="115000"/>
                        </a:lnSpc>
                        <a:spcBef>
                          <a:spcPts val="300"/>
                        </a:spcBef>
                        <a:spcAft>
                          <a:spcPts val="300"/>
                        </a:spcAft>
                      </a:pPr>
                      <a:r>
                        <a:rPr lang="en-US" sz="1100" b="1" dirty="0">
                          <a:solidFill>
                            <a:srgbClr val="000000"/>
                          </a:solidFill>
                          <a:latin typeface="Times New Roman"/>
                          <a:ea typeface="Times New Roman"/>
                        </a:rPr>
                        <a:t>Outcome</a:t>
                      </a:r>
                      <a:endParaRPr lang="en-US" sz="1000" dirty="0">
                        <a:latin typeface="Times New Roman"/>
                        <a:ea typeface="Times New Roman"/>
                      </a:endParaRPr>
                    </a:p>
                  </a:txBody>
                  <a:tcPr marL="38100" marR="38100" marT="0" marB="0" anchor="b"/>
                </a:tc>
                <a:tc>
                  <a:txBody>
                    <a:bodyPr/>
                    <a:lstStyle/>
                    <a:p>
                      <a:pPr marL="0" marR="0" algn="ctr">
                        <a:lnSpc>
                          <a:spcPct val="115000"/>
                        </a:lnSpc>
                        <a:spcBef>
                          <a:spcPts val="300"/>
                        </a:spcBef>
                        <a:spcAft>
                          <a:spcPts val="300"/>
                        </a:spcAft>
                      </a:pPr>
                      <a:r>
                        <a:rPr lang="en-US" sz="1100" b="1" dirty="0">
                          <a:solidFill>
                            <a:srgbClr val="000000"/>
                          </a:solidFill>
                          <a:latin typeface="Times New Roman"/>
                          <a:ea typeface="Times New Roman"/>
                        </a:rPr>
                        <a:t>Baseline (N= 116)</a:t>
                      </a:r>
                      <a:endParaRPr lang="en-US" sz="1000" dirty="0">
                        <a:latin typeface="Times New Roman"/>
                        <a:ea typeface="Times New Roman"/>
                      </a:endParaRPr>
                    </a:p>
                  </a:txBody>
                  <a:tcPr marL="38100" marR="38100" marT="0" marB="0" anchor="b"/>
                </a:tc>
                <a:tc>
                  <a:txBody>
                    <a:bodyPr/>
                    <a:lstStyle/>
                    <a:p>
                      <a:pPr marL="0" marR="0" algn="ctr">
                        <a:lnSpc>
                          <a:spcPct val="115000"/>
                        </a:lnSpc>
                        <a:spcBef>
                          <a:spcPts val="300"/>
                        </a:spcBef>
                        <a:spcAft>
                          <a:spcPts val="300"/>
                        </a:spcAft>
                      </a:pPr>
                      <a:r>
                        <a:rPr lang="en-US" sz="1100" b="1">
                          <a:solidFill>
                            <a:srgbClr val="000000"/>
                          </a:solidFill>
                          <a:latin typeface="Times New Roman"/>
                          <a:ea typeface="Times New Roman"/>
                        </a:rPr>
                        <a:t>Follow-up (N=  96)</a:t>
                      </a:r>
                      <a:endParaRPr lang="en-US" sz="1000">
                        <a:latin typeface="Times New Roman"/>
                        <a:ea typeface="Times New Roman"/>
                      </a:endParaRPr>
                    </a:p>
                  </a:txBody>
                  <a:tcPr marL="38100" marR="38100" marT="0" marB="0" anchor="b"/>
                </a:tc>
              </a:tr>
              <a:tr h="192828">
                <a:tc>
                  <a:txBody>
                    <a:bodyPr/>
                    <a:lstStyle/>
                    <a:p>
                      <a:pPr marL="0" marR="0" algn="l">
                        <a:lnSpc>
                          <a:spcPct val="115000"/>
                        </a:lnSpc>
                        <a:spcBef>
                          <a:spcPts val="300"/>
                        </a:spcBef>
                        <a:spcAft>
                          <a:spcPts val="300"/>
                        </a:spcAft>
                      </a:pPr>
                      <a:r>
                        <a:rPr lang="en-US" sz="1100" dirty="0">
                          <a:solidFill>
                            <a:srgbClr val="FF0000"/>
                          </a:solidFill>
                          <a:latin typeface="Times New Roman"/>
                          <a:ea typeface="Times New Roman"/>
                        </a:rPr>
                        <a:t>Weight (lbs)</a:t>
                      </a:r>
                      <a:endParaRPr lang="en-US" sz="1000" dirty="0">
                        <a:solidFill>
                          <a:srgbClr val="FF0000"/>
                        </a:solidFill>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dirty="0">
                          <a:solidFill>
                            <a:srgbClr val="FF0000"/>
                          </a:solidFill>
                          <a:latin typeface="Times New Roman"/>
                          <a:ea typeface="Times New Roman"/>
                        </a:rPr>
                        <a:t>215.7</a:t>
                      </a:r>
                      <a:endParaRPr lang="en-US" sz="1000" dirty="0">
                        <a:solidFill>
                          <a:srgbClr val="FF0000"/>
                        </a:solidFill>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dirty="0">
                          <a:solidFill>
                            <a:srgbClr val="FF0000"/>
                          </a:solidFill>
                          <a:latin typeface="Times New Roman"/>
                          <a:ea typeface="Times New Roman"/>
                        </a:rPr>
                        <a:t>207.8</a:t>
                      </a:r>
                      <a:endParaRPr lang="en-US" sz="1000" dirty="0">
                        <a:solidFill>
                          <a:srgbClr val="FF0000"/>
                        </a:solidFill>
                        <a:latin typeface="Times New Roman"/>
                        <a:ea typeface="Times New Roman"/>
                      </a:endParaRPr>
                    </a:p>
                  </a:txBody>
                  <a:tcPr marL="38100" marR="38100" marT="0" marB="0"/>
                </a:tc>
              </a:tr>
              <a:tr h="192828">
                <a:tc>
                  <a:txBody>
                    <a:bodyPr/>
                    <a:lstStyle/>
                    <a:p>
                      <a:pPr marL="0" marR="0" algn="l">
                        <a:lnSpc>
                          <a:spcPct val="115000"/>
                        </a:lnSpc>
                        <a:spcBef>
                          <a:spcPts val="300"/>
                        </a:spcBef>
                        <a:spcAft>
                          <a:spcPts val="300"/>
                        </a:spcAft>
                      </a:pPr>
                      <a:r>
                        <a:rPr lang="en-US" sz="1100">
                          <a:solidFill>
                            <a:srgbClr val="000000"/>
                          </a:solidFill>
                          <a:latin typeface="Times New Roman"/>
                          <a:ea typeface="Times New Roman"/>
                        </a:rPr>
                        <a:t>Body Mass Index (BMI)</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dirty="0">
                          <a:solidFill>
                            <a:srgbClr val="000000"/>
                          </a:solidFill>
                          <a:latin typeface="Times New Roman"/>
                          <a:ea typeface="Times New Roman"/>
                        </a:rPr>
                        <a:t>36.2</a:t>
                      </a:r>
                      <a:endParaRPr lang="en-US" sz="1000" dirty="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dirty="0">
                          <a:solidFill>
                            <a:srgbClr val="000000"/>
                          </a:solidFill>
                          <a:latin typeface="Times New Roman"/>
                          <a:ea typeface="Times New Roman"/>
                        </a:rPr>
                        <a:t>34.8</a:t>
                      </a:r>
                      <a:endParaRPr lang="en-US" sz="1000" dirty="0">
                        <a:latin typeface="Times New Roman"/>
                        <a:ea typeface="Times New Roman"/>
                      </a:endParaRPr>
                    </a:p>
                  </a:txBody>
                  <a:tcPr marL="38100" marR="38100" marT="0" marB="0"/>
                </a:tc>
              </a:tr>
              <a:tr h="192828">
                <a:tc>
                  <a:txBody>
                    <a:bodyPr/>
                    <a:lstStyle/>
                    <a:p>
                      <a:pPr marL="0" marR="0" algn="l">
                        <a:lnSpc>
                          <a:spcPct val="115000"/>
                        </a:lnSpc>
                        <a:spcBef>
                          <a:spcPts val="300"/>
                        </a:spcBef>
                        <a:spcAft>
                          <a:spcPts val="300"/>
                        </a:spcAft>
                      </a:pPr>
                      <a:r>
                        <a:rPr lang="en-US" sz="1100">
                          <a:solidFill>
                            <a:srgbClr val="000000"/>
                          </a:solidFill>
                          <a:latin typeface="Times New Roman"/>
                          <a:ea typeface="Times New Roman"/>
                        </a:rPr>
                        <a:t>Waist (inches)</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43.9</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42.5</a:t>
                      </a:r>
                      <a:endParaRPr lang="en-US" sz="1000">
                        <a:latin typeface="Times New Roman"/>
                        <a:ea typeface="Times New Roman"/>
                      </a:endParaRPr>
                    </a:p>
                  </a:txBody>
                  <a:tcPr marL="38100" marR="38100" marT="0" marB="0"/>
                </a:tc>
              </a:tr>
              <a:tr h="192828">
                <a:tc>
                  <a:txBody>
                    <a:bodyPr/>
                    <a:lstStyle/>
                    <a:p>
                      <a:pPr marL="0" marR="0" algn="l">
                        <a:lnSpc>
                          <a:spcPct val="115000"/>
                        </a:lnSpc>
                        <a:spcBef>
                          <a:spcPts val="300"/>
                        </a:spcBef>
                        <a:spcAft>
                          <a:spcPts val="300"/>
                        </a:spcAft>
                      </a:pPr>
                      <a:r>
                        <a:rPr lang="en-US" sz="1100">
                          <a:solidFill>
                            <a:srgbClr val="000000"/>
                          </a:solidFill>
                          <a:latin typeface="Times New Roman"/>
                          <a:ea typeface="Times New Roman"/>
                        </a:rPr>
                        <a:t>Systolic BP (mm Hg)</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128.7</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129.6</a:t>
                      </a:r>
                      <a:endParaRPr lang="en-US" sz="1000">
                        <a:latin typeface="Times New Roman"/>
                        <a:ea typeface="Times New Roman"/>
                      </a:endParaRPr>
                    </a:p>
                  </a:txBody>
                  <a:tcPr marL="38100" marR="38100" marT="0" marB="0"/>
                </a:tc>
              </a:tr>
              <a:tr h="192828">
                <a:tc>
                  <a:txBody>
                    <a:bodyPr/>
                    <a:lstStyle/>
                    <a:p>
                      <a:pPr marL="0" marR="0" algn="l">
                        <a:lnSpc>
                          <a:spcPct val="115000"/>
                        </a:lnSpc>
                        <a:spcBef>
                          <a:spcPts val="300"/>
                        </a:spcBef>
                        <a:spcAft>
                          <a:spcPts val="300"/>
                        </a:spcAft>
                      </a:pPr>
                      <a:r>
                        <a:rPr lang="en-US" sz="1100">
                          <a:solidFill>
                            <a:srgbClr val="000000"/>
                          </a:solidFill>
                          <a:latin typeface="Times New Roman"/>
                          <a:ea typeface="Times New Roman"/>
                        </a:rPr>
                        <a:t>Diastolic BP (mm Hg)</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79.4</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79.5</a:t>
                      </a:r>
                      <a:endParaRPr lang="en-US" sz="1000">
                        <a:latin typeface="Times New Roman"/>
                        <a:ea typeface="Times New Roman"/>
                      </a:endParaRPr>
                    </a:p>
                  </a:txBody>
                  <a:tcPr marL="38100" marR="38100" marT="0" marB="0"/>
                </a:tc>
              </a:tr>
              <a:tr h="192828">
                <a:tc>
                  <a:txBody>
                    <a:bodyPr/>
                    <a:lstStyle/>
                    <a:p>
                      <a:pPr marL="0" marR="0" algn="l">
                        <a:lnSpc>
                          <a:spcPct val="115000"/>
                        </a:lnSpc>
                        <a:spcBef>
                          <a:spcPts val="300"/>
                        </a:spcBef>
                        <a:spcAft>
                          <a:spcPts val="300"/>
                        </a:spcAft>
                      </a:pPr>
                      <a:r>
                        <a:rPr lang="en-US" sz="1100">
                          <a:solidFill>
                            <a:srgbClr val="000000"/>
                          </a:solidFill>
                          <a:latin typeface="Times New Roman"/>
                          <a:ea typeface="Times New Roman"/>
                        </a:rPr>
                        <a:t>LDL (mg/dl)</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107.3</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104.8</a:t>
                      </a:r>
                      <a:endParaRPr lang="en-US" sz="1000">
                        <a:latin typeface="Times New Roman"/>
                        <a:ea typeface="Times New Roman"/>
                      </a:endParaRPr>
                    </a:p>
                  </a:txBody>
                  <a:tcPr marL="38100" marR="38100" marT="0" marB="0"/>
                </a:tc>
              </a:tr>
              <a:tr h="192828">
                <a:tc>
                  <a:txBody>
                    <a:bodyPr/>
                    <a:lstStyle/>
                    <a:p>
                      <a:pPr marL="0" marR="0" algn="l">
                        <a:lnSpc>
                          <a:spcPct val="115000"/>
                        </a:lnSpc>
                        <a:spcBef>
                          <a:spcPts val="300"/>
                        </a:spcBef>
                        <a:spcAft>
                          <a:spcPts val="300"/>
                        </a:spcAft>
                      </a:pPr>
                      <a:r>
                        <a:rPr lang="en-US" sz="1100">
                          <a:solidFill>
                            <a:srgbClr val="000000"/>
                          </a:solidFill>
                          <a:latin typeface="Times New Roman"/>
                          <a:ea typeface="Times New Roman"/>
                        </a:rPr>
                        <a:t>HDL (mg/dl)</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43.3</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43.9</a:t>
                      </a:r>
                      <a:endParaRPr lang="en-US" sz="1000">
                        <a:latin typeface="Times New Roman"/>
                        <a:ea typeface="Times New Roman"/>
                      </a:endParaRPr>
                    </a:p>
                  </a:txBody>
                  <a:tcPr marL="38100" marR="38100" marT="0" marB="0"/>
                </a:tc>
              </a:tr>
              <a:tr h="192828">
                <a:tc>
                  <a:txBody>
                    <a:bodyPr/>
                    <a:lstStyle/>
                    <a:p>
                      <a:pPr marL="0" marR="0" algn="l">
                        <a:lnSpc>
                          <a:spcPct val="115000"/>
                        </a:lnSpc>
                        <a:spcBef>
                          <a:spcPts val="300"/>
                        </a:spcBef>
                        <a:spcAft>
                          <a:spcPts val="300"/>
                        </a:spcAft>
                      </a:pPr>
                      <a:r>
                        <a:rPr lang="en-US" sz="1100">
                          <a:solidFill>
                            <a:srgbClr val="000000"/>
                          </a:solidFill>
                          <a:latin typeface="Times New Roman"/>
                          <a:ea typeface="Times New Roman"/>
                        </a:rPr>
                        <a:t>Triglycerides (mg/dl)</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136.6</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120.2</a:t>
                      </a:r>
                      <a:endParaRPr lang="en-US" sz="1000">
                        <a:latin typeface="Times New Roman"/>
                        <a:ea typeface="Times New Roman"/>
                      </a:endParaRPr>
                    </a:p>
                  </a:txBody>
                  <a:tcPr marL="38100" marR="38100" marT="0" marB="0"/>
                </a:tc>
              </a:tr>
              <a:tr h="192828">
                <a:tc>
                  <a:txBody>
                    <a:bodyPr/>
                    <a:lstStyle/>
                    <a:p>
                      <a:pPr marL="0" marR="0" algn="l">
                        <a:lnSpc>
                          <a:spcPct val="115000"/>
                        </a:lnSpc>
                        <a:spcBef>
                          <a:spcPts val="300"/>
                        </a:spcBef>
                        <a:spcAft>
                          <a:spcPts val="300"/>
                        </a:spcAft>
                      </a:pPr>
                      <a:r>
                        <a:rPr lang="en-US" sz="1100">
                          <a:solidFill>
                            <a:srgbClr val="000000"/>
                          </a:solidFill>
                          <a:latin typeface="Times New Roman"/>
                          <a:ea typeface="Times New Roman"/>
                        </a:rPr>
                        <a:t>Total Cholesterol (mg/dl)</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172.9</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167.2</a:t>
                      </a:r>
                      <a:endParaRPr lang="en-US" sz="1000">
                        <a:latin typeface="Times New Roman"/>
                        <a:ea typeface="Times New Roman"/>
                      </a:endParaRPr>
                    </a:p>
                  </a:txBody>
                  <a:tcPr marL="38100" marR="38100" marT="0" marB="0"/>
                </a:tc>
              </a:tr>
              <a:tr h="192828">
                <a:tc>
                  <a:txBody>
                    <a:bodyPr/>
                    <a:lstStyle/>
                    <a:p>
                      <a:pPr marL="0" marR="0" algn="l">
                        <a:lnSpc>
                          <a:spcPct val="115000"/>
                        </a:lnSpc>
                        <a:spcBef>
                          <a:spcPts val="300"/>
                        </a:spcBef>
                        <a:spcAft>
                          <a:spcPts val="300"/>
                        </a:spcAft>
                      </a:pPr>
                      <a:r>
                        <a:rPr lang="en-US" sz="1100" dirty="0" err="1">
                          <a:solidFill>
                            <a:srgbClr val="FF0000"/>
                          </a:solidFill>
                          <a:latin typeface="Times New Roman"/>
                          <a:ea typeface="Times New Roman"/>
                        </a:rPr>
                        <a:t>Glycemic</a:t>
                      </a:r>
                      <a:r>
                        <a:rPr lang="en-US" sz="1100" dirty="0">
                          <a:solidFill>
                            <a:srgbClr val="FF0000"/>
                          </a:solidFill>
                          <a:latin typeface="Times New Roman"/>
                          <a:ea typeface="Times New Roman"/>
                        </a:rPr>
                        <a:t> Measure in Normal Range (%)</a:t>
                      </a:r>
                      <a:endParaRPr lang="en-US" sz="1000" dirty="0">
                        <a:solidFill>
                          <a:srgbClr val="FF0000"/>
                        </a:solidFill>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dirty="0">
                          <a:solidFill>
                            <a:srgbClr val="FF0000"/>
                          </a:solidFill>
                          <a:latin typeface="Times New Roman"/>
                          <a:ea typeface="Times New Roman"/>
                        </a:rPr>
                        <a:t>17</a:t>
                      </a:r>
                      <a:endParaRPr lang="en-US" sz="1000" dirty="0">
                        <a:solidFill>
                          <a:srgbClr val="FF0000"/>
                        </a:solidFill>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dirty="0">
                          <a:solidFill>
                            <a:srgbClr val="FF0000"/>
                          </a:solidFill>
                          <a:latin typeface="Times New Roman"/>
                          <a:ea typeface="Times New Roman"/>
                        </a:rPr>
                        <a:t>48</a:t>
                      </a:r>
                      <a:endParaRPr lang="en-US" sz="1000" dirty="0">
                        <a:solidFill>
                          <a:srgbClr val="FF0000"/>
                        </a:solidFill>
                        <a:latin typeface="Times New Roman"/>
                        <a:ea typeface="Times New Roman"/>
                      </a:endParaRPr>
                    </a:p>
                  </a:txBody>
                  <a:tcPr marL="38100" marR="38100" marT="0" marB="0"/>
                </a:tc>
              </a:tr>
              <a:tr h="385658">
                <a:tc>
                  <a:txBody>
                    <a:bodyPr/>
                    <a:lstStyle/>
                    <a:p>
                      <a:pPr marL="0" marR="0" algn="l">
                        <a:lnSpc>
                          <a:spcPct val="115000"/>
                        </a:lnSpc>
                        <a:spcBef>
                          <a:spcPts val="300"/>
                        </a:spcBef>
                        <a:spcAft>
                          <a:spcPts val="300"/>
                        </a:spcAft>
                      </a:pPr>
                      <a:r>
                        <a:rPr lang="en-US" sz="1100">
                          <a:solidFill>
                            <a:srgbClr val="000000"/>
                          </a:solidFill>
                          <a:latin typeface="Times New Roman"/>
                          <a:ea typeface="Times New Roman"/>
                        </a:rPr>
                        <a:t>% of participants reporting active physical activity</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25</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57</a:t>
                      </a:r>
                      <a:endParaRPr lang="en-US" sz="1000">
                        <a:latin typeface="Times New Roman"/>
                        <a:ea typeface="Times New Roman"/>
                      </a:endParaRPr>
                    </a:p>
                  </a:txBody>
                  <a:tcPr marL="38100" marR="38100" marT="0" marB="0"/>
                </a:tc>
              </a:tr>
              <a:tr h="192828">
                <a:tc>
                  <a:txBody>
                    <a:bodyPr/>
                    <a:lstStyle/>
                    <a:p>
                      <a:pPr marL="0" marR="0" algn="l">
                        <a:lnSpc>
                          <a:spcPct val="115000"/>
                        </a:lnSpc>
                        <a:spcBef>
                          <a:spcPts val="300"/>
                        </a:spcBef>
                        <a:spcAft>
                          <a:spcPts val="300"/>
                        </a:spcAft>
                      </a:pPr>
                      <a:r>
                        <a:rPr lang="en-US" sz="1100">
                          <a:solidFill>
                            <a:srgbClr val="000000"/>
                          </a:solidFill>
                          <a:latin typeface="Times New Roman"/>
                          <a:ea typeface="Times New Roman"/>
                        </a:rPr>
                        <a:t>Consumption of Healthy Foods Scale</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3.23</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3.56</a:t>
                      </a:r>
                      <a:endParaRPr lang="en-US" sz="1000">
                        <a:latin typeface="Times New Roman"/>
                        <a:ea typeface="Times New Roman"/>
                      </a:endParaRPr>
                    </a:p>
                  </a:txBody>
                  <a:tcPr marL="38100" marR="38100" marT="0" marB="0"/>
                </a:tc>
              </a:tr>
              <a:tr h="192828">
                <a:tc>
                  <a:txBody>
                    <a:bodyPr/>
                    <a:lstStyle/>
                    <a:p>
                      <a:pPr marL="0" marR="0" algn="l">
                        <a:lnSpc>
                          <a:spcPct val="115000"/>
                        </a:lnSpc>
                        <a:spcBef>
                          <a:spcPts val="300"/>
                        </a:spcBef>
                        <a:spcAft>
                          <a:spcPts val="300"/>
                        </a:spcAft>
                      </a:pPr>
                      <a:r>
                        <a:rPr lang="en-US" sz="1100">
                          <a:solidFill>
                            <a:srgbClr val="000000"/>
                          </a:solidFill>
                          <a:latin typeface="Times New Roman"/>
                          <a:ea typeface="Times New Roman"/>
                        </a:rPr>
                        <a:t>Consumption of Unhealthy Foods Scale</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a:solidFill>
                            <a:srgbClr val="000000"/>
                          </a:solidFill>
                          <a:latin typeface="Times New Roman"/>
                          <a:ea typeface="Times New Roman"/>
                        </a:rPr>
                        <a:t>3.03</a:t>
                      </a:r>
                      <a:endParaRPr lang="en-US" sz="1000">
                        <a:latin typeface="Times New Roman"/>
                        <a:ea typeface="Times New Roman"/>
                      </a:endParaRPr>
                    </a:p>
                  </a:txBody>
                  <a:tcPr marL="38100" marR="38100" marT="0" marB="0"/>
                </a:tc>
                <a:tc>
                  <a:txBody>
                    <a:bodyPr/>
                    <a:lstStyle/>
                    <a:p>
                      <a:pPr marL="0" marR="0" algn="r">
                        <a:lnSpc>
                          <a:spcPct val="115000"/>
                        </a:lnSpc>
                        <a:spcBef>
                          <a:spcPts val="300"/>
                        </a:spcBef>
                        <a:spcAft>
                          <a:spcPts val="300"/>
                        </a:spcAft>
                      </a:pPr>
                      <a:r>
                        <a:rPr lang="en-US" sz="1100" dirty="0">
                          <a:solidFill>
                            <a:srgbClr val="000000"/>
                          </a:solidFill>
                          <a:latin typeface="Times New Roman"/>
                          <a:ea typeface="Times New Roman"/>
                        </a:rPr>
                        <a:t>2.46</a:t>
                      </a:r>
                      <a:endParaRPr lang="en-US" sz="1000" dirty="0">
                        <a:latin typeface="Times New Roman"/>
                        <a:ea typeface="Times New Roman"/>
                      </a:endParaRPr>
                    </a:p>
                  </a:txBody>
                  <a:tcPr marL="38100" marR="38100" marT="0" marB="0"/>
                </a:tc>
              </a:tr>
            </a:tbl>
          </a:graphicData>
        </a:graphic>
      </p:graphicFrame>
      <p:sp>
        <p:nvSpPr>
          <p:cNvPr id="3" name="Title 2"/>
          <p:cNvSpPr>
            <a:spLocks noGrp="1"/>
          </p:cNvSpPr>
          <p:nvPr>
            <p:ph type="title"/>
          </p:nvPr>
        </p:nvSpPr>
        <p:spPr/>
        <p:txBody>
          <a:bodyPr>
            <a:normAutofit fontScale="90000"/>
          </a:bodyPr>
          <a:lstStyle/>
          <a:p>
            <a:pPr>
              <a:defRPr/>
            </a:pPr>
            <a:r>
              <a:rPr lang="en-US" dirty="0" smtClean="0">
                <a:ea typeface="+mj-ea"/>
                <a:cs typeface="+mj-cs"/>
              </a:rPr>
              <a:t>CNDH</a:t>
            </a:r>
            <a:br>
              <a:rPr lang="en-US" dirty="0" smtClean="0">
                <a:ea typeface="+mj-ea"/>
                <a:cs typeface="+mj-cs"/>
              </a:rPr>
            </a:br>
            <a:r>
              <a:rPr lang="en-US" dirty="0" smtClean="0">
                <a:ea typeface="+mj-ea"/>
                <a:cs typeface="+mj-cs"/>
              </a:rPr>
              <a:t>Diabetes Care Center</a:t>
            </a:r>
            <a:endParaRPr lang="en-US" dirty="0">
              <a:ea typeface="+mj-ea"/>
              <a:cs typeface="+mj-cs"/>
            </a:endParaRPr>
          </a:p>
        </p:txBody>
      </p:sp>
      <p:sp>
        <p:nvSpPr>
          <p:cNvPr id="19520" name="TextBox 4"/>
          <p:cNvSpPr txBox="1">
            <a:spLocks noChangeArrowheads="1"/>
          </p:cNvSpPr>
          <p:nvPr/>
        </p:nvSpPr>
        <p:spPr bwMode="auto">
          <a:xfrm>
            <a:off x="609600" y="1676400"/>
            <a:ext cx="777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smtClean="0">
                <a:solidFill>
                  <a:prstClr val="black"/>
                </a:solidFill>
              </a:rPr>
              <a:t>Diabetes Prevention Program Semi-Annual Progress Report  Dec 2011</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1"/>
          <p:cNvSpPr>
            <a:spLocks noGrp="1"/>
          </p:cNvSpPr>
          <p:nvPr>
            <p:ph idx="1"/>
          </p:nvPr>
        </p:nvSpPr>
        <p:spPr/>
        <p:txBody>
          <a:bodyPr/>
          <a:lstStyle/>
          <a:p>
            <a:pPr eaLnBrk="1" hangingPunct="1"/>
            <a:r>
              <a:rPr lang="en-US">
                <a:latin typeface="Lucida Sans Unicode" charset="0"/>
              </a:rPr>
              <a:t>Program Highlights</a:t>
            </a:r>
          </a:p>
          <a:p>
            <a:pPr lvl="1" eaLnBrk="1" hangingPunct="1"/>
            <a:r>
              <a:rPr lang="en-US">
                <a:latin typeface="Lucida Sans Unicode" charset="0"/>
              </a:rPr>
              <a:t>GDM program</a:t>
            </a:r>
          </a:p>
          <a:p>
            <a:pPr lvl="2" eaLnBrk="1" hangingPunct="1"/>
            <a:r>
              <a:rPr lang="en-US">
                <a:latin typeface="Lucida Sans Unicode" charset="0"/>
              </a:rPr>
              <a:t>IHS Best Practice Program</a:t>
            </a:r>
          </a:p>
          <a:p>
            <a:pPr lvl="2" eaLnBrk="1" hangingPunct="1"/>
            <a:r>
              <a:rPr lang="en-US">
                <a:latin typeface="Lucida Sans Unicode" charset="0"/>
              </a:rPr>
              <a:t>Partner with The Gestational Diabetes Collaborative</a:t>
            </a:r>
          </a:p>
          <a:p>
            <a:pPr lvl="3" eaLnBrk="1" hangingPunct="1"/>
            <a:r>
              <a:rPr lang="en-US">
                <a:latin typeface="Lucida Sans Unicode" charset="0"/>
              </a:rPr>
              <a:t>Develop quality improvement strategies to improve diabetes data and patient care</a:t>
            </a:r>
          </a:p>
          <a:p>
            <a:pPr lvl="2" eaLnBrk="1" hangingPunct="1"/>
            <a:r>
              <a:rPr lang="en-US">
                <a:latin typeface="Lucida Sans Unicode" charset="0"/>
              </a:rPr>
              <a:t>Presented both oral and poster presentations at several conferences (CDC, AADE, IHS)</a:t>
            </a:r>
          </a:p>
          <a:p>
            <a:pPr lvl="3" eaLnBrk="1" hangingPunct="1"/>
            <a:endParaRPr lang="en-US">
              <a:latin typeface="Lucida Sans Unicode" charset="0"/>
            </a:endParaRPr>
          </a:p>
          <a:p>
            <a:pPr lvl="1" eaLnBrk="1" hangingPunct="1">
              <a:buFont typeface="Verdana" charset="0"/>
              <a:buNone/>
            </a:pPr>
            <a:endParaRPr lang="en-US">
              <a:latin typeface="Lucida Sans Unicode" charset="0"/>
            </a:endParaRPr>
          </a:p>
          <a:p>
            <a:pPr lvl="1" eaLnBrk="1" hangingPunct="1">
              <a:buFont typeface="Verdana" charset="0"/>
              <a:buNone/>
            </a:pPr>
            <a:endParaRPr lang="en-US">
              <a:latin typeface="Lucida Sans Unicode" charset="0"/>
            </a:endParaRPr>
          </a:p>
          <a:p>
            <a:pPr lvl="2" eaLnBrk="1" hangingPunct="1">
              <a:buFont typeface="Wingdings 2" charset="0"/>
              <a:buNone/>
            </a:pPr>
            <a:endParaRPr lang="en-US">
              <a:latin typeface="Lucida Sans Unicode" charset="0"/>
            </a:endParaRPr>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ea typeface="+mj-ea"/>
                <a:cs typeface="+mj-cs"/>
              </a:rPr>
              <a:t>CNDH</a:t>
            </a:r>
            <a:br>
              <a:rPr lang="en-US" dirty="0" smtClean="0">
                <a:ea typeface="+mj-ea"/>
                <a:cs typeface="+mj-cs"/>
              </a:rPr>
            </a:br>
            <a:r>
              <a:rPr lang="en-US" dirty="0" smtClean="0">
                <a:ea typeface="+mj-ea"/>
                <a:cs typeface="+mj-cs"/>
              </a:rPr>
              <a:t>Diabetes Care Center</a:t>
            </a:r>
            <a:endParaRPr lang="en-US" dirty="0">
              <a:ea typeface="+mj-ea"/>
              <a:cs typeface="+mj-cs"/>
            </a:endParaRPr>
          </a:p>
        </p:txBody>
      </p:sp>
      <p:pic>
        <p:nvPicPr>
          <p:cNvPr id="20483" name="Picture 12" descr="GDM pictures 00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6482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4" descr="GDM pictures 0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6482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5" descr="GDM pictures 00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648200"/>
            <a:ext cx="1905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6" descr="GDM pictures 0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4196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7" descr="GDM pictures 00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343400"/>
            <a:ext cx="127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1"/>
          <p:cNvSpPr>
            <a:spLocks noGrp="1"/>
          </p:cNvSpPr>
          <p:nvPr>
            <p:ph idx="1"/>
          </p:nvPr>
        </p:nvSpPr>
        <p:spPr/>
        <p:txBody>
          <a:bodyPr/>
          <a:lstStyle/>
          <a:p>
            <a:pPr eaLnBrk="1" hangingPunct="1"/>
            <a:r>
              <a:rPr lang="en-US">
                <a:latin typeface="Lucida Sans Unicode" charset="0"/>
              </a:rPr>
              <a:t>Impact on the Community</a:t>
            </a:r>
          </a:p>
          <a:p>
            <a:pPr lvl="1" eaLnBrk="1" hangingPunct="1"/>
            <a:r>
              <a:rPr lang="en-US">
                <a:latin typeface="Lucida Sans Unicode" charset="0"/>
              </a:rPr>
              <a:t>LOCAL</a:t>
            </a:r>
          </a:p>
          <a:p>
            <a:pPr lvl="2" eaLnBrk="1" hangingPunct="1"/>
            <a:r>
              <a:rPr lang="en-US">
                <a:latin typeface="Lucida Sans Unicode" charset="0"/>
              </a:rPr>
              <a:t>CN Employee Wellness Program</a:t>
            </a:r>
          </a:p>
          <a:p>
            <a:pPr lvl="3" eaLnBrk="1" hangingPunct="1"/>
            <a:r>
              <a:rPr lang="en-US">
                <a:latin typeface="Lucida Sans Unicode" charset="0"/>
              </a:rPr>
              <a:t>Potential to reach over 10,000 employees</a:t>
            </a:r>
          </a:p>
          <a:p>
            <a:pPr lvl="2" eaLnBrk="1" hangingPunct="1"/>
            <a:r>
              <a:rPr lang="en-US">
                <a:latin typeface="Lucida Sans Unicode" charset="0"/>
              </a:rPr>
              <a:t>Valley View Regional Hospital</a:t>
            </a:r>
          </a:p>
          <a:p>
            <a:pPr lvl="2" eaLnBrk="1" hangingPunct="1"/>
            <a:r>
              <a:rPr lang="en-US">
                <a:latin typeface="Lucida Sans Unicode" charset="0"/>
              </a:rPr>
              <a:t>Johnston County OSU Extension Office</a:t>
            </a:r>
          </a:p>
          <a:p>
            <a:pPr lvl="2" eaLnBrk="1" hangingPunct="1"/>
            <a:r>
              <a:rPr lang="en-US">
                <a:latin typeface="Lucida Sans Unicode" charset="0"/>
              </a:rPr>
              <a:t>Pontotoc Vo-Tech LPN program</a:t>
            </a:r>
          </a:p>
          <a:p>
            <a:pPr lvl="2" eaLnBrk="1" hangingPunct="1"/>
            <a:r>
              <a:rPr lang="en-US">
                <a:latin typeface="Lucida Sans Unicode" charset="0"/>
              </a:rPr>
              <a:t>East Central University Nursing Department</a:t>
            </a:r>
          </a:p>
          <a:p>
            <a:pPr lvl="2" eaLnBrk="1" hangingPunct="1"/>
            <a:r>
              <a:rPr lang="en-US">
                <a:latin typeface="Lucida Sans Unicode" charset="0"/>
              </a:rPr>
              <a:t>Public Schools Systems (Ada, Byng, &amp; Latta)</a:t>
            </a:r>
          </a:p>
          <a:p>
            <a:pPr lvl="2" eaLnBrk="1" hangingPunct="1"/>
            <a:r>
              <a:rPr lang="en-US">
                <a:latin typeface="Lucida Sans Unicode" charset="0"/>
              </a:rPr>
              <a:t>Boys and Girls Clubs (Tishomingo &amp; Sulphur)</a:t>
            </a:r>
          </a:p>
          <a:p>
            <a:pPr lvl="2" eaLnBrk="1" hangingPunct="1"/>
            <a:r>
              <a:rPr lang="en-US">
                <a:latin typeface="Lucida Sans Unicode" charset="0"/>
              </a:rPr>
              <a:t>Chickasaw Nation Headstart programs</a:t>
            </a:r>
          </a:p>
          <a:p>
            <a:pPr lvl="1" eaLnBrk="1" hangingPunct="1"/>
            <a:endParaRPr lang="en-US">
              <a:latin typeface="Lucida Sans Unicode" charset="0"/>
            </a:endParaRPr>
          </a:p>
          <a:p>
            <a:pPr lvl="1" eaLnBrk="1" hangingPunct="1"/>
            <a:endParaRPr lang="en-US">
              <a:latin typeface="Lucida Sans Unicode" charset="0"/>
            </a:endParaRPr>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ea typeface="+mj-ea"/>
                <a:cs typeface="+mj-cs"/>
              </a:rPr>
              <a:t>CNDH</a:t>
            </a:r>
            <a:br>
              <a:rPr lang="en-US" dirty="0" smtClean="0">
                <a:ea typeface="+mj-ea"/>
                <a:cs typeface="+mj-cs"/>
              </a:rPr>
            </a:br>
            <a:r>
              <a:rPr lang="en-US" dirty="0" smtClean="0">
                <a:ea typeface="+mj-ea"/>
                <a:cs typeface="+mj-cs"/>
              </a:rPr>
              <a:t>Diabetes Care Center</a:t>
            </a:r>
            <a:endParaRPr lang="en-US" dirty="0">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1"/>
          <p:cNvSpPr>
            <a:spLocks noGrp="1"/>
          </p:cNvSpPr>
          <p:nvPr>
            <p:ph idx="1"/>
          </p:nvPr>
        </p:nvSpPr>
        <p:spPr>
          <a:xfrm>
            <a:off x="457200" y="1481138"/>
            <a:ext cx="8229600" cy="4614862"/>
          </a:xfrm>
        </p:spPr>
        <p:txBody>
          <a:bodyPr/>
          <a:lstStyle/>
          <a:p>
            <a:pPr eaLnBrk="1" hangingPunct="1"/>
            <a:r>
              <a:rPr lang="en-US">
                <a:latin typeface="Lucida Sans Unicode" charset="0"/>
              </a:rPr>
              <a:t>STATE</a:t>
            </a:r>
          </a:p>
          <a:p>
            <a:pPr lvl="1" eaLnBrk="1" hangingPunct="1"/>
            <a:r>
              <a:rPr lang="en-US">
                <a:latin typeface="Lucida Sans Unicode" charset="0"/>
              </a:rPr>
              <a:t>Oklahoma Inter-Tribal Diabetes Coalition</a:t>
            </a:r>
          </a:p>
          <a:p>
            <a:pPr lvl="1" eaLnBrk="1" hangingPunct="1"/>
            <a:r>
              <a:rPr lang="en-US">
                <a:latin typeface="Lucida Sans Unicode" charset="0"/>
              </a:rPr>
              <a:t>OU Harold Hamm Diabetes Center</a:t>
            </a:r>
          </a:p>
          <a:p>
            <a:pPr lvl="1" eaLnBrk="1" hangingPunct="1"/>
            <a:r>
              <a:rPr lang="en-US">
                <a:latin typeface="Lucida Sans Unicode" charset="0"/>
              </a:rPr>
              <a:t>Oklahoma State Department of Health</a:t>
            </a:r>
          </a:p>
          <a:p>
            <a:pPr lvl="2" eaLnBrk="1" hangingPunct="1"/>
            <a:r>
              <a:rPr lang="en-US">
                <a:latin typeface="Lucida Sans Unicode" charset="0"/>
              </a:rPr>
              <a:t>Division of Chronic Disease</a:t>
            </a:r>
          </a:p>
          <a:p>
            <a:pPr eaLnBrk="1" hangingPunct="1"/>
            <a:r>
              <a:rPr lang="en-US">
                <a:latin typeface="Lucida Sans Unicode" charset="0"/>
              </a:rPr>
              <a:t>National </a:t>
            </a:r>
          </a:p>
          <a:p>
            <a:pPr lvl="1" eaLnBrk="1" hangingPunct="1"/>
            <a:r>
              <a:rPr lang="en-US">
                <a:latin typeface="Lucida Sans Unicode" charset="0"/>
              </a:rPr>
              <a:t>CDC / Division of Diabetes Translation and Reproductive health</a:t>
            </a:r>
          </a:p>
          <a:p>
            <a:pPr lvl="1" eaLnBrk="1" hangingPunct="1"/>
            <a:r>
              <a:rPr lang="en-US">
                <a:latin typeface="Lucida Sans Unicode" charset="0"/>
              </a:rPr>
              <a:t>National Association of Chronic Disease Directors</a:t>
            </a:r>
          </a:p>
          <a:p>
            <a:pPr lvl="2" eaLnBrk="1" hangingPunct="1"/>
            <a:r>
              <a:rPr lang="en-US">
                <a:latin typeface="Lucida Sans Unicode" charset="0"/>
              </a:rPr>
              <a:t>Women</a:t>
            </a:r>
            <a:r>
              <a:rPr lang="ja-JP" altLang="en-US">
                <a:latin typeface="Lucida Sans Unicode" charset="0"/>
              </a:rPr>
              <a:t>’</a:t>
            </a:r>
            <a:r>
              <a:rPr lang="en-US" altLang="ja-JP">
                <a:latin typeface="Lucida Sans Unicode" charset="0"/>
              </a:rPr>
              <a:t>s Health Council</a:t>
            </a:r>
          </a:p>
          <a:p>
            <a:pPr lvl="1" eaLnBrk="1" hangingPunct="1"/>
            <a:r>
              <a:rPr lang="en-US">
                <a:latin typeface="Lucida Sans Unicode" charset="0"/>
              </a:rPr>
              <a:t>American Diabetes Association</a:t>
            </a:r>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ea typeface="+mj-ea"/>
                <a:cs typeface="+mj-cs"/>
              </a:rPr>
              <a:t>CNDH</a:t>
            </a:r>
            <a:br>
              <a:rPr lang="en-US" dirty="0" smtClean="0">
                <a:ea typeface="+mj-ea"/>
                <a:cs typeface="+mj-cs"/>
              </a:rPr>
            </a:br>
            <a:r>
              <a:rPr lang="en-US" dirty="0" smtClean="0">
                <a:ea typeface="+mj-ea"/>
                <a:cs typeface="+mj-cs"/>
              </a:rPr>
              <a:t>Diabetes Care Center</a:t>
            </a:r>
            <a:endParaRPr lang="en-US" dirty="0">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1"/>
          <p:cNvSpPr>
            <a:spLocks noGrp="1"/>
          </p:cNvSpPr>
          <p:nvPr>
            <p:ph idx="1"/>
          </p:nvPr>
        </p:nvSpPr>
        <p:spPr/>
        <p:txBody>
          <a:bodyPr/>
          <a:lstStyle/>
          <a:p>
            <a:pPr eaLnBrk="1" hangingPunct="1"/>
            <a:r>
              <a:rPr lang="en-US">
                <a:latin typeface="Lucida Sans Unicode" charset="0"/>
              </a:rPr>
              <a:t>Research</a:t>
            </a:r>
          </a:p>
          <a:p>
            <a:pPr lvl="1" eaLnBrk="1" hangingPunct="1"/>
            <a:r>
              <a:rPr lang="en-US">
                <a:latin typeface="Lucida Sans Unicode" charset="0"/>
              </a:rPr>
              <a:t>OU Health Science Center</a:t>
            </a:r>
          </a:p>
          <a:p>
            <a:pPr lvl="1" eaLnBrk="1" hangingPunct="1"/>
            <a:r>
              <a:rPr lang="en-US">
                <a:latin typeface="Lucida Sans Unicode" charset="0"/>
              </a:rPr>
              <a:t>Oklahoma State University</a:t>
            </a:r>
          </a:p>
          <a:p>
            <a:pPr lvl="1" eaLnBrk="1" hangingPunct="1"/>
            <a:r>
              <a:rPr lang="en-US">
                <a:latin typeface="Lucida Sans Unicode" charset="0"/>
              </a:rPr>
              <a:t>Native American Research Center on Health</a:t>
            </a:r>
          </a:p>
          <a:p>
            <a:pPr lvl="1" eaLnBrk="1" hangingPunct="1"/>
            <a:r>
              <a:rPr lang="en-US">
                <a:latin typeface="Lucida Sans Unicode" charset="0"/>
              </a:rPr>
              <a:t>Masters Students</a:t>
            </a:r>
          </a:p>
          <a:p>
            <a:pPr lvl="1" eaLnBrk="1" hangingPunct="1"/>
            <a:r>
              <a:rPr lang="en-US">
                <a:latin typeface="Lucida Sans Unicode" charset="0"/>
              </a:rPr>
              <a:t>PhD. Students</a:t>
            </a:r>
          </a:p>
          <a:p>
            <a:endParaRPr lang="en-US">
              <a:latin typeface="Lucida Sans Unicode" charset="0"/>
            </a:endParaRPr>
          </a:p>
        </p:txBody>
      </p:sp>
      <p:sp>
        <p:nvSpPr>
          <p:cNvPr id="3" name="Title 2"/>
          <p:cNvSpPr>
            <a:spLocks noGrp="1"/>
          </p:cNvSpPr>
          <p:nvPr>
            <p:ph type="title"/>
          </p:nvPr>
        </p:nvSpPr>
        <p:spPr/>
        <p:txBody>
          <a:bodyPr>
            <a:normAutofit fontScale="90000"/>
          </a:bodyPr>
          <a:lstStyle/>
          <a:p>
            <a:pPr>
              <a:defRPr/>
            </a:pPr>
            <a:r>
              <a:rPr lang="en-US" dirty="0" smtClean="0">
                <a:ea typeface="+mj-ea"/>
                <a:cs typeface="+mj-cs"/>
              </a:rPr>
              <a:t>CNDH</a:t>
            </a:r>
            <a:br>
              <a:rPr lang="en-US" dirty="0" smtClean="0">
                <a:ea typeface="+mj-ea"/>
                <a:cs typeface="+mj-cs"/>
              </a:rPr>
            </a:br>
            <a:r>
              <a:rPr lang="en-US" dirty="0" smtClean="0">
                <a:ea typeface="+mj-ea"/>
                <a:cs typeface="+mj-cs"/>
              </a:rPr>
              <a:t>Diabetes Care Center</a:t>
            </a:r>
            <a:endParaRPr lang="en-US" dirty="0">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1"/>
          <p:cNvSpPr>
            <a:spLocks noGrp="1"/>
          </p:cNvSpPr>
          <p:nvPr>
            <p:ph idx="1"/>
          </p:nvPr>
        </p:nvSpPr>
        <p:spPr/>
        <p:txBody>
          <a:bodyPr/>
          <a:lstStyle/>
          <a:p>
            <a:r>
              <a:rPr lang="en-US">
                <a:latin typeface="Lucida Sans Unicode" charset="0"/>
              </a:rPr>
              <a:t>Questions</a:t>
            </a:r>
          </a:p>
          <a:p>
            <a:pPr lvl="1">
              <a:buFont typeface="Verdana" charset="0"/>
              <a:buNone/>
            </a:pPr>
            <a:endParaRPr lang="en-US">
              <a:latin typeface="Lucida Sans Unicode" charset="0"/>
            </a:endParaRPr>
          </a:p>
        </p:txBody>
      </p:sp>
      <p:sp>
        <p:nvSpPr>
          <p:cNvPr id="3" name="Title 2"/>
          <p:cNvSpPr>
            <a:spLocks noGrp="1"/>
          </p:cNvSpPr>
          <p:nvPr>
            <p:ph type="title"/>
          </p:nvPr>
        </p:nvSpPr>
        <p:spPr/>
        <p:txBody>
          <a:bodyPr>
            <a:normAutofit fontScale="90000"/>
          </a:bodyPr>
          <a:lstStyle/>
          <a:p>
            <a:pPr>
              <a:defRPr/>
            </a:pPr>
            <a:r>
              <a:rPr lang="en-US" dirty="0" smtClean="0">
                <a:ea typeface="+mj-ea"/>
                <a:cs typeface="+mj-cs"/>
              </a:rPr>
              <a:t>CNDH </a:t>
            </a:r>
            <a:br>
              <a:rPr lang="en-US" dirty="0" smtClean="0">
                <a:ea typeface="+mj-ea"/>
                <a:cs typeface="+mj-cs"/>
              </a:rPr>
            </a:br>
            <a:r>
              <a:rPr lang="en-US" dirty="0" smtClean="0">
                <a:ea typeface="+mj-ea"/>
                <a:cs typeface="+mj-cs"/>
              </a:rPr>
              <a:t>Diabetes Care Center</a:t>
            </a:r>
            <a:endParaRPr lang="en-US" dirty="0">
              <a:ea typeface="+mj-ea"/>
              <a:cs typeface="+mj-cs"/>
            </a:endParaRPr>
          </a:p>
        </p:txBody>
      </p:sp>
      <p:pic>
        <p:nvPicPr>
          <p:cNvPr id="24579" name="Picture 10" descr="C:\Documents and Settings\smccage\Local Settings\Temporary Internet Files\Content.IE5\QE5GU8QL\MC900078711[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788" y="2209800"/>
            <a:ext cx="131445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98894"/>
          </a:xfrm>
        </p:spPr>
        <p:txBody>
          <a:bodyPr>
            <a:normAutofit fontScale="90000"/>
          </a:bodyPr>
          <a:lstStyle/>
          <a:p>
            <a:endParaRPr lang="en-US" dirty="0"/>
          </a:p>
        </p:txBody>
      </p:sp>
      <p:sp>
        <p:nvSpPr>
          <p:cNvPr id="3" name="Content Placeholder 2"/>
          <p:cNvSpPr>
            <a:spLocks noGrp="1"/>
          </p:cNvSpPr>
          <p:nvPr>
            <p:ph idx="1"/>
          </p:nvPr>
        </p:nvSpPr>
        <p:spPr>
          <a:xfrm>
            <a:off x="457200" y="904458"/>
            <a:ext cx="8229600" cy="5221706"/>
          </a:xfrm>
        </p:spPr>
        <p:txBody>
          <a:bodyPr/>
          <a:lstStyle/>
          <a:p>
            <a:pPr marL="0" indent="0" algn="ctr">
              <a:buNone/>
            </a:pPr>
            <a:endParaRPr lang="en-US" dirty="0" smtClean="0"/>
          </a:p>
          <a:p>
            <a:pPr marL="0" indent="0" algn="ctr">
              <a:buNone/>
            </a:pPr>
            <a:r>
              <a:rPr lang="en-US" sz="3600" b="1" dirty="0" smtClean="0"/>
              <a:t>Allen Dale (Navajo)</a:t>
            </a:r>
          </a:p>
          <a:p>
            <a:pPr marL="0" indent="0" algn="ctr">
              <a:buNone/>
            </a:pPr>
            <a:r>
              <a:rPr lang="en-US" sz="3600" b="1" dirty="0" smtClean="0"/>
              <a:t>Oklahoma City, OK</a:t>
            </a:r>
          </a:p>
          <a:p>
            <a:pPr marL="0" indent="0" algn="ctr">
              <a:buNone/>
            </a:pPr>
            <a:endParaRPr lang="en-US" sz="3600" b="1" dirty="0"/>
          </a:p>
          <a:p>
            <a:pPr marL="0" indent="0" algn="ctr">
              <a:buNone/>
            </a:pPr>
            <a:r>
              <a:rPr lang="en-US" sz="3600" b="1" dirty="0" smtClean="0"/>
              <a:t>My journey and connection to </a:t>
            </a:r>
          </a:p>
          <a:p>
            <a:pPr marL="0" indent="0" algn="ctr">
              <a:buNone/>
            </a:pPr>
            <a:r>
              <a:rPr lang="en-US" sz="3600" b="1" dirty="0" smtClean="0"/>
              <a:t>the Special Diabetes Program for Indians</a:t>
            </a:r>
            <a:endParaRPr lang="en-US" sz="3600" b="1" dirty="0"/>
          </a:p>
        </p:txBody>
      </p:sp>
      <p:sp>
        <p:nvSpPr>
          <p:cNvPr id="4" name="Slide Number Placeholder 3"/>
          <p:cNvSpPr>
            <a:spLocks noGrp="1"/>
          </p:cNvSpPr>
          <p:nvPr>
            <p:ph type="sldNum" sz="quarter" idx="12"/>
          </p:nvPr>
        </p:nvSpPr>
        <p:spPr/>
        <p:txBody>
          <a:bodyPr/>
          <a:lstStyle/>
          <a:p>
            <a:fld id="{9F3D3638-84A9-B847-B625-025F55F127B6}"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6219056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820"/>
          </a:xfrm>
        </p:spPr>
        <p:txBody>
          <a:bodyPr>
            <a:noAutofit/>
          </a:bodyPr>
          <a:lstStyle/>
          <a:p>
            <a:r>
              <a:rPr lang="en-US" sz="2800" dirty="0" smtClean="0"/>
              <a:t>Allen before his participation in Get SET program</a:t>
            </a:r>
            <a:endParaRPr lang="en-US" sz="2800" dirty="0"/>
          </a:p>
        </p:txBody>
      </p:sp>
      <p:pic>
        <p:nvPicPr>
          <p:cNvPr id="5" name="Content Placeholder 4" descr="allen.before .jpg"/>
          <p:cNvPicPr>
            <a:picLocks noGrp="1" noChangeAspect="1"/>
          </p:cNvPicPr>
          <p:nvPr>
            <p:ph idx="1"/>
          </p:nvPr>
        </p:nvPicPr>
        <p:blipFill rotWithShape="1">
          <a:blip r:embed="rId2">
            <a:extLst>
              <a:ext uri="{28A0092B-C50C-407E-A947-70E740481C1C}">
                <a14:useLocalDpi xmlns:a14="http://schemas.microsoft.com/office/drawing/2010/main" val="0"/>
              </a:ext>
            </a:extLst>
          </a:blip>
          <a:srcRect l="-5556" t="6603" r="1" b="16808"/>
          <a:stretch/>
        </p:blipFill>
        <p:spPr>
          <a:xfrm>
            <a:off x="0" y="904458"/>
            <a:ext cx="8686800" cy="5221706"/>
          </a:xfrm>
        </p:spPr>
      </p:pic>
      <p:sp>
        <p:nvSpPr>
          <p:cNvPr id="4" name="Slide Number Placeholder 3"/>
          <p:cNvSpPr>
            <a:spLocks noGrp="1"/>
          </p:cNvSpPr>
          <p:nvPr>
            <p:ph type="sldNum" sz="quarter" idx="12"/>
          </p:nvPr>
        </p:nvSpPr>
        <p:spPr/>
        <p:txBody>
          <a:bodyPr/>
          <a:lstStyle/>
          <a:p>
            <a:fld id="{9F3D3638-84A9-B847-B625-025F55F127B6}"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210438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01882"/>
            <a:ext cx="7772400" cy="748144"/>
          </a:xfrm>
        </p:spPr>
        <p:txBody>
          <a:bodyPr>
            <a:noAutofit/>
          </a:bodyPr>
          <a:lstStyle/>
          <a:p>
            <a:r>
              <a:rPr lang="en-US" sz="3200" b="1" dirty="0" smtClean="0">
                <a:solidFill>
                  <a:srgbClr val="FFC000"/>
                </a:solidFill>
              </a:rPr>
              <a:t>Special Diabetes Program for Indians (SDPI) Legislative History (1 of 3)</a:t>
            </a:r>
            <a:endParaRPr lang="en-US" sz="3200" b="1" dirty="0">
              <a:solidFill>
                <a:srgbClr val="FFC000"/>
              </a:solidFill>
            </a:endParaRPr>
          </a:p>
        </p:txBody>
      </p:sp>
      <p:sp>
        <p:nvSpPr>
          <p:cNvPr id="5" name="Subtitle 4"/>
          <p:cNvSpPr>
            <a:spLocks noGrp="1"/>
          </p:cNvSpPr>
          <p:nvPr>
            <p:ph type="subTitle" idx="1"/>
          </p:nvPr>
        </p:nvSpPr>
        <p:spPr>
          <a:xfrm>
            <a:off x="377372" y="3541486"/>
            <a:ext cx="1712686" cy="1074058"/>
          </a:xfrm>
        </p:spPr>
        <p:txBody>
          <a:bodyPr>
            <a:normAutofit/>
          </a:bodyPr>
          <a:lstStyle/>
          <a:p>
            <a:pPr marL="457200" indent="-457200" algn="l">
              <a:buFont typeface="Arial" pitchFamily="34" charset="0"/>
              <a:buChar char="•"/>
            </a:pPr>
            <a:endParaRPr lang="en-US" dirty="0" smtClean="0">
              <a:solidFill>
                <a:srgbClr val="EDE87B"/>
              </a:solidFill>
            </a:endParaRPr>
          </a:p>
        </p:txBody>
      </p:sp>
      <p:sp>
        <p:nvSpPr>
          <p:cNvPr id="6"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216838317"/>
              </p:ext>
            </p:extLst>
          </p:nvPr>
        </p:nvGraphicFramePr>
        <p:xfrm>
          <a:off x="685800" y="1148801"/>
          <a:ext cx="7692572" cy="4785369"/>
        </p:xfrm>
        <a:graphic>
          <a:graphicData uri="http://schemas.openxmlformats.org/drawingml/2006/table">
            <a:tbl>
              <a:tblPr firstRow="1" firstCol="1" bandRow="1" bandCol="1">
                <a:tableStyleId>{5C22544A-7EE6-4342-B048-85BDC9FD1C3A}</a:tableStyleId>
              </a:tblPr>
              <a:tblGrid>
                <a:gridCol w="2208145"/>
                <a:gridCol w="1322872"/>
                <a:gridCol w="4161555"/>
              </a:tblGrid>
              <a:tr h="2037310">
                <a:tc>
                  <a:txBody>
                    <a:bodyPr/>
                    <a:lstStyle/>
                    <a:p>
                      <a:pPr marL="0" marR="0">
                        <a:spcBef>
                          <a:spcPts val="300"/>
                        </a:spcBef>
                        <a:spcAft>
                          <a:spcPts val="600"/>
                        </a:spcAft>
                      </a:pPr>
                      <a:r>
                        <a:rPr lang="en-US" sz="1800" dirty="0">
                          <a:effectLst/>
                        </a:rPr>
                        <a:t>Balanced Budget Act </a:t>
                      </a:r>
                      <a:br>
                        <a:rPr lang="en-US" sz="1800" dirty="0">
                          <a:effectLst/>
                        </a:rPr>
                      </a:br>
                      <a:r>
                        <a:rPr lang="en-US" sz="1800" dirty="0">
                          <a:effectLst/>
                        </a:rPr>
                        <a:t>of 1997</a:t>
                      </a:r>
                      <a:br>
                        <a:rPr lang="en-US" sz="1800" dirty="0">
                          <a:effectLst/>
                        </a:rPr>
                      </a:br>
                      <a:r>
                        <a:rPr lang="en-US" sz="1800" dirty="0">
                          <a:effectLst/>
                        </a:rPr>
                        <a:t>(Public Law 105-33)</a:t>
                      </a:r>
                      <a:endParaRPr lang="en-US" sz="1800" dirty="0">
                        <a:effectLst/>
                        <a:latin typeface="Times"/>
                        <a:ea typeface="Times"/>
                        <a:cs typeface="Times New Roman"/>
                      </a:endParaRPr>
                    </a:p>
                  </a:txBody>
                  <a:tcPr marL="68580" marR="68580" marT="0" marB="0"/>
                </a:tc>
                <a:tc>
                  <a:txBody>
                    <a:bodyPr/>
                    <a:lstStyle/>
                    <a:p>
                      <a:pPr marL="0" marR="0">
                        <a:lnSpc>
                          <a:spcPct val="120000"/>
                        </a:lnSpc>
                        <a:spcBef>
                          <a:spcPts val="300"/>
                        </a:spcBef>
                        <a:spcAft>
                          <a:spcPts val="600"/>
                        </a:spcAft>
                      </a:pPr>
                      <a:r>
                        <a:rPr lang="en-US" sz="1800" dirty="0">
                          <a:effectLst/>
                        </a:rPr>
                        <a:t>$30 million per year </a:t>
                      </a:r>
                      <a:br>
                        <a:rPr lang="en-US" sz="1800" dirty="0">
                          <a:effectLst/>
                        </a:rPr>
                      </a:br>
                      <a:r>
                        <a:rPr lang="en-US" sz="1800" dirty="0">
                          <a:effectLst/>
                        </a:rPr>
                        <a:t>(1998–2002) </a:t>
                      </a:r>
                      <a:endParaRPr lang="en-US" sz="1800" dirty="0">
                        <a:effectLst/>
                        <a:latin typeface="Times"/>
                        <a:ea typeface="Times"/>
                        <a:cs typeface="Times New Roman"/>
                      </a:endParaRPr>
                    </a:p>
                  </a:txBody>
                  <a:tcPr marL="68580" marR="68580" marT="0" marB="0"/>
                </a:tc>
                <a:tc>
                  <a:txBody>
                    <a:bodyPr/>
                    <a:lstStyle/>
                    <a:p>
                      <a:pPr marL="0" marR="0">
                        <a:lnSpc>
                          <a:spcPct val="120000"/>
                        </a:lnSpc>
                        <a:spcBef>
                          <a:spcPts val="300"/>
                        </a:spcBef>
                        <a:spcAft>
                          <a:spcPts val="600"/>
                        </a:spcAft>
                      </a:pPr>
                      <a:r>
                        <a:rPr lang="en-US" sz="1800" dirty="0">
                          <a:effectLst/>
                        </a:rPr>
                        <a:t>Establish the original Special Diabetes Program for Indians grant program for the “prevention and treatment of diabetes” in American Indians and Alaska Natives. </a:t>
                      </a:r>
                    </a:p>
                    <a:p>
                      <a:pPr marL="0" marR="0">
                        <a:lnSpc>
                          <a:spcPct val="120000"/>
                        </a:lnSpc>
                        <a:spcBef>
                          <a:spcPts val="600"/>
                        </a:spcBef>
                        <a:spcAft>
                          <a:spcPts val="300"/>
                        </a:spcAft>
                      </a:pPr>
                      <a:r>
                        <a:rPr lang="en-US" sz="1800" dirty="0">
                          <a:effectLst/>
                        </a:rPr>
                        <a:t>Conduct a comprehensive evaluation of the Program.</a:t>
                      </a:r>
                      <a:endParaRPr lang="en-US" sz="1800" dirty="0">
                        <a:effectLst/>
                        <a:latin typeface="Times"/>
                        <a:ea typeface="Times"/>
                        <a:cs typeface="Times New Roman"/>
                      </a:endParaRPr>
                    </a:p>
                  </a:txBody>
                  <a:tcPr marL="68580" marR="68580" marT="0" marB="0"/>
                </a:tc>
              </a:tr>
              <a:tr h="2657865">
                <a:tc>
                  <a:txBody>
                    <a:bodyPr/>
                    <a:lstStyle/>
                    <a:p>
                      <a:pPr marL="0" marR="0">
                        <a:lnSpc>
                          <a:spcPct val="120000"/>
                        </a:lnSpc>
                        <a:spcBef>
                          <a:spcPts val="300"/>
                        </a:spcBef>
                        <a:spcAft>
                          <a:spcPts val="300"/>
                        </a:spcAft>
                      </a:pPr>
                      <a:r>
                        <a:rPr lang="en-US" sz="1800" dirty="0">
                          <a:effectLst/>
                        </a:rPr>
                        <a:t>Consolidated Appropriations </a:t>
                      </a:r>
                      <a:br>
                        <a:rPr lang="en-US" sz="1800" dirty="0">
                          <a:effectLst/>
                        </a:rPr>
                      </a:br>
                      <a:r>
                        <a:rPr lang="en-US" sz="1800" dirty="0">
                          <a:effectLst/>
                        </a:rPr>
                        <a:t>Act of 2001 </a:t>
                      </a:r>
                      <a:br>
                        <a:rPr lang="en-US" sz="1800" dirty="0">
                          <a:effectLst/>
                        </a:rPr>
                      </a:br>
                      <a:r>
                        <a:rPr lang="en-US" sz="1800" dirty="0">
                          <a:effectLst/>
                        </a:rPr>
                        <a:t>(Public Law 106-554)</a:t>
                      </a:r>
                      <a:endParaRPr lang="en-US" sz="1800" dirty="0">
                        <a:effectLst/>
                        <a:latin typeface="Times"/>
                        <a:ea typeface="Times"/>
                        <a:cs typeface="Times New Roman"/>
                      </a:endParaRPr>
                    </a:p>
                  </a:txBody>
                  <a:tcPr marL="68580" marR="68580" marT="0" marB="0"/>
                </a:tc>
                <a:tc>
                  <a:txBody>
                    <a:bodyPr/>
                    <a:lstStyle/>
                    <a:p>
                      <a:pPr marL="0" marR="0">
                        <a:lnSpc>
                          <a:spcPct val="120000"/>
                        </a:lnSpc>
                        <a:spcBef>
                          <a:spcPts val="300"/>
                        </a:spcBef>
                        <a:spcAft>
                          <a:spcPts val="600"/>
                        </a:spcAft>
                      </a:pPr>
                      <a:r>
                        <a:rPr lang="en-US" sz="1800" dirty="0">
                          <a:effectLst/>
                        </a:rPr>
                        <a:t>Added $70 million per year (2001–2002)</a:t>
                      </a:r>
                    </a:p>
                    <a:p>
                      <a:pPr marL="0" marR="0">
                        <a:lnSpc>
                          <a:spcPct val="120000"/>
                        </a:lnSpc>
                        <a:spcBef>
                          <a:spcPts val="600"/>
                        </a:spcBef>
                        <a:spcAft>
                          <a:spcPts val="300"/>
                        </a:spcAft>
                      </a:pPr>
                      <a:r>
                        <a:rPr lang="en-US" sz="1800" dirty="0">
                          <a:effectLst/>
                        </a:rPr>
                        <a:t>$100 million for 2003</a:t>
                      </a:r>
                      <a:endParaRPr lang="en-US" sz="1800" dirty="0">
                        <a:effectLst/>
                        <a:latin typeface="Times"/>
                        <a:ea typeface="Times"/>
                        <a:cs typeface="Times New Roman"/>
                      </a:endParaRPr>
                    </a:p>
                  </a:txBody>
                  <a:tcPr marL="68580" marR="68580" marT="0" marB="0"/>
                </a:tc>
                <a:tc>
                  <a:txBody>
                    <a:bodyPr/>
                    <a:lstStyle/>
                    <a:p>
                      <a:pPr marL="0" marR="0">
                        <a:lnSpc>
                          <a:spcPct val="120000"/>
                        </a:lnSpc>
                        <a:spcBef>
                          <a:spcPts val="300"/>
                        </a:spcBef>
                        <a:spcAft>
                          <a:spcPts val="600"/>
                        </a:spcAft>
                      </a:pPr>
                      <a:r>
                        <a:rPr lang="en-US" sz="1800" dirty="0">
                          <a:effectLst/>
                        </a:rPr>
                        <a:t>Continue diabetes treatment and prevention activities in Tribal communities.</a:t>
                      </a:r>
                    </a:p>
                    <a:p>
                      <a:pPr marL="0" marR="0">
                        <a:lnSpc>
                          <a:spcPct val="120000"/>
                        </a:lnSpc>
                        <a:spcBef>
                          <a:spcPts val="600"/>
                        </a:spcBef>
                        <a:spcAft>
                          <a:spcPts val="600"/>
                        </a:spcAft>
                      </a:pPr>
                      <a:r>
                        <a:rPr lang="en-US" sz="1800" dirty="0">
                          <a:effectLst/>
                        </a:rPr>
                        <a:t>Implement a best practices approach to diabetes treatment and prevention.</a:t>
                      </a:r>
                    </a:p>
                    <a:p>
                      <a:pPr marL="0" marR="0">
                        <a:lnSpc>
                          <a:spcPct val="120000"/>
                        </a:lnSpc>
                        <a:spcBef>
                          <a:spcPts val="600"/>
                        </a:spcBef>
                        <a:spcAft>
                          <a:spcPts val="300"/>
                        </a:spcAft>
                      </a:pPr>
                      <a:r>
                        <a:rPr lang="en-US" sz="1800" dirty="0">
                          <a:effectLst/>
                        </a:rPr>
                        <a:t>Build upon what the grant programs have learned.</a:t>
                      </a:r>
                      <a:endParaRPr lang="en-US" sz="1800" dirty="0">
                        <a:effectLst/>
                        <a:latin typeface="Times"/>
                        <a:ea typeface="Times"/>
                        <a:cs typeface="Times New Roman"/>
                      </a:endParaRPr>
                    </a:p>
                  </a:txBody>
                  <a:tcPr marL="68580" marR="68580" marT="0" marB="0"/>
                </a:tc>
              </a:tr>
            </a:tbl>
          </a:graphicData>
        </a:graphic>
      </p:graphicFrame>
    </p:spTree>
    <p:extLst>
      <p:ext uri="{BB962C8B-B14F-4D97-AF65-F5344CB8AC3E}">
        <p14:creationId xmlns:p14="http://schemas.microsoft.com/office/powerpoint/2010/main" val="25736559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96895"/>
          </a:xfrm>
        </p:spPr>
        <p:txBody>
          <a:bodyPr>
            <a:normAutofit/>
          </a:bodyPr>
          <a:lstStyle/>
          <a:p>
            <a:r>
              <a:rPr lang="en-US" sz="3200" dirty="0" smtClean="0"/>
              <a:t>Allen at the start of his participation in Get SET</a:t>
            </a:r>
            <a:endParaRPr lang="en-US" sz="3200" dirty="0"/>
          </a:p>
        </p:txBody>
      </p:sp>
      <p:pic>
        <p:nvPicPr>
          <p:cNvPr id="5" name="Content Placeholder 4" descr="Allen at beginning of his participation.jpg"/>
          <p:cNvPicPr>
            <a:picLocks noGrp="1" noChangeAspect="1"/>
          </p:cNvPicPr>
          <p:nvPr>
            <p:ph idx="1"/>
          </p:nvPr>
        </p:nvPicPr>
        <p:blipFill>
          <a:blip r:embed="rId2">
            <a:extLst>
              <a:ext uri="{28A0092B-C50C-407E-A947-70E740481C1C}">
                <a14:useLocalDpi xmlns:a14="http://schemas.microsoft.com/office/drawing/2010/main" val="0"/>
              </a:ext>
            </a:extLst>
          </a:blip>
          <a:srcRect t="9689" b="9689"/>
          <a:stretch>
            <a:fillRect/>
          </a:stretch>
        </p:blipFill>
        <p:spPr>
          <a:xfrm>
            <a:off x="457200" y="846726"/>
            <a:ext cx="8229600" cy="6011274"/>
          </a:xfrm>
        </p:spPr>
      </p:pic>
      <p:sp>
        <p:nvSpPr>
          <p:cNvPr id="4" name="Slide Number Placeholder 3"/>
          <p:cNvSpPr>
            <a:spLocks noGrp="1"/>
          </p:cNvSpPr>
          <p:nvPr>
            <p:ph type="sldNum" sz="quarter" idx="12"/>
          </p:nvPr>
        </p:nvSpPr>
        <p:spPr/>
        <p:txBody>
          <a:bodyPr/>
          <a:lstStyle/>
          <a:p>
            <a:fld id="{9F3D3638-84A9-B847-B625-025F55F127B6}"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20271305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3600" dirty="0" smtClean="0"/>
              <a:t>Looking good and feeling great!!</a:t>
            </a:r>
            <a:endParaRPr lang="en-US" sz="3600" dirty="0"/>
          </a:p>
        </p:txBody>
      </p:sp>
      <p:pic>
        <p:nvPicPr>
          <p:cNvPr id="5" name="Content Placeholder 4" descr="Alan - looking good!.jpg"/>
          <p:cNvPicPr>
            <a:picLocks noGrp="1" noChangeAspect="1"/>
          </p:cNvPicPr>
          <p:nvPr>
            <p:ph idx="1"/>
          </p:nvPr>
        </p:nvPicPr>
        <p:blipFill>
          <a:blip r:embed="rId2">
            <a:extLst>
              <a:ext uri="{28A0092B-C50C-407E-A947-70E740481C1C}">
                <a14:useLocalDpi xmlns:a14="http://schemas.microsoft.com/office/drawing/2010/main" val="0"/>
              </a:ext>
            </a:extLst>
          </a:blip>
          <a:srcRect t="8483" b="8483"/>
          <a:stretch>
            <a:fillRect/>
          </a:stretch>
        </p:blipFill>
        <p:spPr>
          <a:xfrm>
            <a:off x="457200" y="1193115"/>
            <a:ext cx="8229600" cy="5528360"/>
          </a:xfrm>
        </p:spPr>
      </p:pic>
      <p:sp>
        <p:nvSpPr>
          <p:cNvPr id="4" name="Slide Number Placeholder 3"/>
          <p:cNvSpPr>
            <a:spLocks noGrp="1"/>
          </p:cNvSpPr>
          <p:nvPr>
            <p:ph type="sldNum" sz="quarter" idx="12"/>
          </p:nvPr>
        </p:nvSpPr>
        <p:spPr/>
        <p:txBody>
          <a:bodyPr/>
          <a:lstStyle/>
          <a:p>
            <a:fld id="{9F3D3638-84A9-B847-B625-025F55F127B6}"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42109543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endParaRPr lang="en-US" sz="4000" dirty="0" smtClean="0"/>
          </a:p>
          <a:p>
            <a:pPr marL="0" indent="0" algn="ctr">
              <a:buNone/>
            </a:pPr>
            <a:r>
              <a:rPr lang="en-US" sz="4000" dirty="0" smtClean="0"/>
              <a:t>Jennifer Cooper</a:t>
            </a:r>
          </a:p>
          <a:p>
            <a:pPr marL="0" indent="0" algn="ctr">
              <a:buNone/>
            </a:pPr>
            <a:r>
              <a:rPr lang="en-US" sz="4000" dirty="0" smtClean="0"/>
              <a:t>Legislative Director</a:t>
            </a:r>
          </a:p>
          <a:p>
            <a:pPr marL="0" indent="0" algn="ctr">
              <a:buNone/>
            </a:pPr>
            <a:r>
              <a:rPr lang="en-US" sz="4000" dirty="0" smtClean="0"/>
              <a:t>National Indian Health Board</a:t>
            </a:r>
          </a:p>
          <a:p>
            <a:pPr marL="0" indent="0" algn="ctr">
              <a:buNone/>
            </a:pPr>
            <a:endParaRPr lang="en-US" sz="4000" dirty="0"/>
          </a:p>
          <a:p>
            <a:pPr marL="0" indent="0" algn="ctr">
              <a:buNone/>
            </a:pPr>
            <a:r>
              <a:rPr lang="en-US" sz="4000" dirty="0" err="1" smtClean="0"/>
              <a:t>jcooper@nihb.org</a:t>
            </a:r>
            <a:endParaRPr lang="en-US" sz="4000"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9F3D3638-84A9-B847-B625-025F55F127B6}" type="slidenum">
              <a:rPr lang="en-US" smtClean="0">
                <a:solidFill>
                  <a:prstClr val="black">
                    <a:tint val="75000"/>
                  </a:prstClr>
                </a:solidFill>
              </a:rPr>
              <a:pPr/>
              <a:t>42</a:t>
            </a:fld>
            <a:endParaRPr lang="en-US">
              <a:solidFill>
                <a:prstClr val="black">
                  <a:tint val="75000"/>
                </a:prstClr>
              </a:solidFill>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74" y="274638"/>
            <a:ext cx="8223251" cy="1572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782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01882"/>
            <a:ext cx="7772400" cy="494804"/>
          </a:xfrm>
        </p:spPr>
        <p:txBody>
          <a:bodyPr>
            <a:noAutofit/>
          </a:bodyPr>
          <a:lstStyle/>
          <a:p>
            <a:r>
              <a:rPr lang="en-US" sz="3200" b="1" dirty="0" smtClean="0">
                <a:solidFill>
                  <a:srgbClr val="FFC000"/>
                </a:solidFill>
              </a:rPr>
              <a:t>SDPI Legislative History (2 of 3)</a:t>
            </a:r>
            <a:endParaRPr lang="en-US" sz="3200" b="1" dirty="0">
              <a:solidFill>
                <a:srgbClr val="FFC000"/>
              </a:solidFill>
            </a:endParaRPr>
          </a:p>
        </p:txBody>
      </p:sp>
      <p:sp>
        <p:nvSpPr>
          <p:cNvPr id="5" name="Subtitle 4"/>
          <p:cNvSpPr>
            <a:spLocks noGrp="1"/>
          </p:cNvSpPr>
          <p:nvPr>
            <p:ph type="subTitle" idx="1"/>
          </p:nvPr>
        </p:nvSpPr>
        <p:spPr>
          <a:xfrm>
            <a:off x="2278742" y="3672114"/>
            <a:ext cx="4005943" cy="711200"/>
          </a:xfrm>
        </p:spPr>
        <p:txBody>
          <a:bodyPr>
            <a:normAutofit/>
          </a:bodyPr>
          <a:lstStyle/>
          <a:p>
            <a:pPr marL="457200" indent="-457200" algn="l">
              <a:buFont typeface="Arial" pitchFamily="34" charset="0"/>
              <a:buChar char="•"/>
            </a:pPr>
            <a:endParaRPr lang="en-US" dirty="0" smtClean="0">
              <a:solidFill>
                <a:srgbClr val="EDE87B"/>
              </a:solidFill>
            </a:endParaRPr>
          </a:p>
        </p:txBody>
      </p:sp>
      <p:sp>
        <p:nvSpPr>
          <p:cNvPr id="6"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665769183"/>
              </p:ext>
            </p:extLst>
          </p:nvPr>
        </p:nvGraphicFramePr>
        <p:xfrm>
          <a:off x="406400" y="856343"/>
          <a:ext cx="8371114" cy="5303752"/>
        </p:xfrm>
        <a:graphic>
          <a:graphicData uri="http://schemas.openxmlformats.org/drawingml/2006/table">
            <a:tbl>
              <a:tblPr firstRow="1" firstCol="1" bandRow="1" bandCol="1">
                <a:tableStyleId>{5C22544A-7EE6-4342-B048-85BDC9FD1C3A}</a:tableStyleId>
              </a:tblPr>
              <a:tblGrid>
                <a:gridCol w="2211020"/>
                <a:gridCol w="1315077"/>
                <a:gridCol w="4845017"/>
              </a:tblGrid>
              <a:tr h="4125128">
                <a:tc>
                  <a:txBody>
                    <a:bodyPr/>
                    <a:lstStyle/>
                    <a:p>
                      <a:pPr marL="0" marR="0">
                        <a:lnSpc>
                          <a:spcPct val="120000"/>
                        </a:lnSpc>
                        <a:spcBef>
                          <a:spcPts val="300"/>
                        </a:spcBef>
                        <a:spcAft>
                          <a:spcPts val="600"/>
                        </a:spcAft>
                      </a:pPr>
                      <a:r>
                        <a:rPr lang="en-US" sz="1800" dirty="0">
                          <a:effectLst/>
                        </a:rPr>
                        <a:t>House Resolution 5738 </a:t>
                      </a:r>
                      <a:br>
                        <a:rPr lang="en-US" sz="1800" dirty="0">
                          <a:effectLst/>
                        </a:rPr>
                      </a:br>
                      <a:r>
                        <a:rPr lang="en-US" sz="1800" dirty="0">
                          <a:effectLst/>
                        </a:rPr>
                        <a:t>(Public Law 107-360)</a:t>
                      </a:r>
                      <a:endParaRPr lang="en-US" sz="1800" dirty="0">
                        <a:effectLst/>
                        <a:latin typeface="Times"/>
                        <a:ea typeface="Times"/>
                        <a:cs typeface="Times New Roman"/>
                      </a:endParaRPr>
                    </a:p>
                  </a:txBody>
                  <a:tcPr marL="68580" marR="68580" marT="0" marB="0"/>
                </a:tc>
                <a:tc>
                  <a:txBody>
                    <a:bodyPr/>
                    <a:lstStyle/>
                    <a:p>
                      <a:pPr marL="0" marR="0">
                        <a:lnSpc>
                          <a:spcPct val="120000"/>
                        </a:lnSpc>
                        <a:spcBef>
                          <a:spcPts val="300"/>
                        </a:spcBef>
                        <a:spcAft>
                          <a:spcPts val="600"/>
                        </a:spcAft>
                      </a:pPr>
                      <a:r>
                        <a:rPr lang="en-US" sz="1800" dirty="0">
                          <a:effectLst/>
                        </a:rPr>
                        <a:t>$150 million per year </a:t>
                      </a:r>
                      <a:br>
                        <a:rPr lang="en-US" sz="1800" dirty="0">
                          <a:effectLst/>
                        </a:rPr>
                      </a:br>
                      <a:r>
                        <a:rPr lang="en-US" sz="1800" dirty="0">
                          <a:effectLst/>
                        </a:rPr>
                        <a:t>(2004-2008)</a:t>
                      </a:r>
                      <a:endParaRPr lang="en-US" sz="1800" dirty="0">
                        <a:effectLst/>
                        <a:latin typeface="Times"/>
                        <a:ea typeface="Times"/>
                        <a:cs typeface="Times New Roman"/>
                      </a:endParaRPr>
                    </a:p>
                  </a:txBody>
                  <a:tcPr marL="68580" marR="68580" marT="0" marB="0"/>
                </a:tc>
                <a:tc>
                  <a:txBody>
                    <a:bodyPr/>
                    <a:lstStyle/>
                    <a:p>
                      <a:pPr marL="0" marR="0">
                        <a:lnSpc>
                          <a:spcPct val="120000"/>
                        </a:lnSpc>
                        <a:spcBef>
                          <a:spcPts val="300"/>
                        </a:spcBef>
                        <a:spcAft>
                          <a:spcPts val="600"/>
                        </a:spcAft>
                      </a:pPr>
                      <a:r>
                        <a:rPr lang="en-US" sz="1800" dirty="0">
                          <a:effectLst/>
                        </a:rPr>
                        <a:t>Continue ongoing diabetes treatment and prevention activities in Tribal communities </a:t>
                      </a:r>
                      <a:r>
                        <a:rPr lang="en-US" sz="1800" dirty="0" smtClean="0">
                          <a:effectLst/>
                        </a:rPr>
                        <a:t>as Community-Directed </a:t>
                      </a:r>
                      <a:r>
                        <a:rPr lang="en-US" sz="1800" dirty="0">
                          <a:effectLst/>
                        </a:rPr>
                        <a:t>Diabetes Programs.</a:t>
                      </a:r>
                    </a:p>
                    <a:p>
                      <a:pPr marL="0" marR="0">
                        <a:lnSpc>
                          <a:spcPct val="120000"/>
                        </a:lnSpc>
                        <a:spcBef>
                          <a:spcPts val="600"/>
                        </a:spcBef>
                        <a:spcAft>
                          <a:spcPts val="600"/>
                        </a:spcAft>
                      </a:pPr>
                      <a:r>
                        <a:rPr lang="en-US" sz="1800" dirty="0">
                          <a:effectLst/>
                        </a:rPr>
                        <a:t>Strengthen the IHS diabetes data infrastructure.</a:t>
                      </a:r>
                    </a:p>
                    <a:p>
                      <a:pPr marL="0" marR="0">
                        <a:lnSpc>
                          <a:spcPct val="120000"/>
                        </a:lnSpc>
                        <a:spcBef>
                          <a:spcPts val="600"/>
                        </a:spcBef>
                        <a:spcAft>
                          <a:spcPts val="300"/>
                        </a:spcAft>
                      </a:pPr>
                      <a:r>
                        <a:rPr lang="en-US" sz="1800" dirty="0">
                          <a:effectLst/>
                        </a:rPr>
                        <a:t>Develop and implement competitive Demonstration Projects for: </a:t>
                      </a:r>
                      <a:br>
                        <a:rPr lang="en-US" sz="1800" dirty="0">
                          <a:effectLst/>
                        </a:rPr>
                      </a:br>
                      <a:r>
                        <a:rPr lang="en-US" sz="1800" dirty="0">
                          <a:effectLst/>
                        </a:rPr>
                        <a:t>(1) primary prevention of diabetes in American Indians and Alaska Natives at risk for developing diabetes; and (2) cardiovascular disease risk reduction in American Indians and Alaska Natives with diabetes.</a:t>
                      </a:r>
                      <a:endParaRPr lang="en-US" sz="1800" dirty="0">
                        <a:effectLst/>
                        <a:latin typeface="Times"/>
                        <a:ea typeface="Times"/>
                        <a:cs typeface="Times New Roman"/>
                      </a:endParaRPr>
                    </a:p>
                  </a:txBody>
                  <a:tcPr marL="68580" marR="68580" marT="0" marB="0"/>
                </a:tc>
              </a:tr>
              <a:tr h="1178624">
                <a:tc>
                  <a:txBody>
                    <a:bodyPr/>
                    <a:lstStyle/>
                    <a:p>
                      <a:pPr marL="0" marR="0">
                        <a:lnSpc>
                          <a:spcPct val="120000"/>
                        </a:lnSpc>
                        <a:spcBef>
                          <a:spcPts val="0"/>
                        </a:spcBef>
                        <a:spcAft>
                          <a:spcPts val="300"/>
                        </a:spcAft>
                      </a:pPr>
                      <a:r>
                        <a:rPr lang="en-US" sz="1800" dirty="0">
                          <a:effectLst/>
                        </a:rPr>
                        <a:t>Public Health Service Act </a:t>
                      </a:r>
                      <a:r>
                        <a:rPr lang="en-US" sz="1800" dirty="0" smtClean="0">
                          <a:effectLst/>
                        </a:rPr>
                        <a:t> - 23 </a:t>
                      </a:r>
                      <a:r>
                        <a:rPr lang="en-US" sz="1800" dirty="0">
                          <a:effectLst/>
                        </a:rPr>
                        <a:t>(42(U.S.C. 254c-3(c)(2)(C))</a:t>
                      </a:r>
                      <a:endParaRPr lang="en-US" sz="1800" dirty="0">
                        <a:effectLst/>
                        <a:latin typeface="Times"/>
                        <a:ea typeface="Times"/>
                        <a:cs typeface="Times New Roman"/>
                      </a:endParaRPr>
                    </a:p>
                  </a:txBody>
                  <a:tcPr marL="68580" marR="68580" marT="0" marB="0"/>
                </a:tc>
                <a:tc>
                  <a:txBody>
                    <a:bodyPr/>
                    <a:lstStyle/>
                    <a:p>
                      <a:pPr marL="0" marR="0">
                        <a:lnSpc>
                          <a:spcPct val="120000"/>
                        </a:lnSpc>
                        <a:spcBef>
                          <a:spcPts val="300"/>
                        </a:spcBef>
                        <a:spcAft>
                          <a:spcPts val="300"/>
                        </a:spcAft>
                      </a:pPr>
                      <a:r>
                        <a:rPr lang="en-US" sz="1800">
                          <a:effectLst/>
                        </a:rPr>
                        <a:t>$150 million</a:t>
                      </a:r>
                    </a:p>
                    <a:p>
                      <a:pPr marL="0" marR="0">
                        <a:lnSpc>
                          <a:spcPct val="120000"/>
                        </a:lnSpc>
                        <a:spcBef>
                          <a:spcPts val="300"/>
                        </a:spcBef>
                        <a:spcAft>
                          <a:spcPts val="300"/>
                        </a:spcAft>
                      </a:pPr>
                      <a:r>
                        <a:rPr lang="en-US" sz="1800">
                          <a:effectLst/>
                        </a:rPr>
                        <a:t>(2009)</a:t>
                      </a:r>
                      <a:endParaRPr lang="en-US" sz="1800">
                        <a:effectLst/>
                        <a:latin typeface="Times"/>
                        <a:ea typeface="Times"/>
                        <a:cs typeface="Times New Roman"/>
                      </a:endParaRPr>
                    </a:p>
                  </a:txBody>
                  <a:tcPr marL="68580" marR="68580" marT="0" marB="0"/>
                </a:tc>
                <a:tc>
                  <a:txBody>
                    <a:bodyPr/>
                    <a:lstStyle/>
                    <a:p>
                      <a:pPr marL="0" marR="0">
                        <a:lnSpc>
                          <a:spcPct val="120000"/>
                        </a:lnSpc>
                        <a:spcBef>
                          <a:spcPts val="300"/>
                        </a:spcBef>
                        <a:spcAft>
                          <a:spcPts val="600"/>
                        </a:spcAft>
                      </a:pPr>
                      <a:r>
                        <a:rPr lang="en-US" sz="1800" dirty="0">
                          <a:effectLst/>
                        </a:rPr>
                        <a:t>Continue activities as in 2004-2008</a:t>
                      </a:r>
                      <a:endParaRPr lang="en-US" sz="1800" dirty="0">
                        <a:effectLst/>
                        <a:latin typeface="Times"/>
                        <a:ea typeface="Times"/>
                        <a:cs typeface="Times New Roman"/>
                      </a:endParaRPr>
                    </a:p>
                  </a:txBody>
                  <a:tcPr marL="68580" marR="68580" marT="0" marB="0"/>
                </a:tc>
              </a:tr>
            </a:tbl>
          </a:graphicData>
        </a:graphic>
      </p:graphicFrame>
    </p:spTree>
    <p:extLst>
      <p:ext uri="{BB962C8B-B14F-4D97-AF65-F5344CB8AC3E}">
        <p14:creationId xmlns:p14="http://schemas.microsoft.com/office/powerpoint/2010/main" val="13885524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01882"/>
            <a:ext cx="7772400" cy="494804"/>
          </a:xfrm>
        </p:spPr>
        <p:txBody>
          <a:bodyPr>
            <a:noAutofit/>
          </a:bodyPr>
          <a:lstStyle/>
          <a:p>
            <a:r>
              <a:rPr lang="en-US" sz="3200" b="1" dirty="0" smtClean="0">
                <a:solidFill>
                  <a:srgbClr val="FFC000"/>
                </a:solidFill>
              </a:rPr>
              <a:t>SDPI Legislative History (3 of 3)</a:t>
            </a:r>
            <a:endParaRPr lang="en-US" sz="3200" b="1" dirty="0">
              <a:solidFill>
                <a:srgbClr val="FFC000"/>
              </a:solidFill>
            </a:endParaRPr>
          </a:p>
        </p:txBody>
      </p:sp>
      <p:sp>
        <p:nvSpPr>
          <p:cNvPr id="5" name="Subtitle 4"/>
          <p:cNvSpPr>
            <a:spLocks noGrp="1"/>
          </p:cNvSpPr>
          <p:nvPr>
            <p:ph type="subTitle" idx="1"/>
          </p:nvPr>
        </p:nvSpPr>
        <p:spPr>
          <a:xfrm>
            <a:off x="2278742" y="3672114"/>
            <a:ext cx="4005943" cy="711200"/>
          </a:xfrm>
        </p:spPr>
        <p:txBody>
          <a:bodyPr>
            <a:normAutofit/>
          </a:bodyPr>
          <a:lstStyle/>
          <a:p>
            <a:pPr marL="457200" indent="-457200" algn="l">
              <a:buFont typeface="Arial" pitchFamily="34" charset="0"/>
              <a:buChar char="•"/>
            </a:pPr>
            <a:endParaRPr lang="en-US" dirty="0" smtClean="0">
              <a:solidFill>
                <a:srgbClr val="EDE87B"/>
              </a:solidFill>
            </a:endParaRPr>
          </a:p>
        </p:txBody>
      </p:sp>
      <p:sp>
        <p:nvSpPr>
          <p:cNvPr id="6"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439692529"/>
              </p:ext>
            </p:extLst>
          </p:nvPr>
        </p:nvGraphicFramePr>
        <p:xfrm>
          <a:off x="685800" y="943429"/>
          <a:ext cx="8095343" cy="4978399"/>
        </p:xfrm>
        <a:graphic>
          <a:graphicData uri="http://schemas.openxmlformats.org/drawingml/2006/table">
            <a:tbl>
              <a:tblPr firstRow="1" firstCol="1" bandRow="1" bandCol="1">
                <a:tableStyleId>{5C22544A-7EE6-4342-B048-85BDC9FD1C3A}</a:tableStyleId>
              </a:tblPr>
              <a:tblGrid>
                <a:gridCol w="2138182"/>
                <a:gridCol w="1271754"/>
                <a:gridCol w="4685407"/>
              </a:tblGrid>
              <a:tr h="2086049">
                <a:tc>
                  <a:txBody>
                    <a:bodyPr/>
                    <a:lstStyle/>
                    <a:p>
                      <a:pPr marL="0" marR="0">
                        <a:lnSpc>
                          <a:spcPct val="120000"/>
                        </a:lnSpc>
                        <a:spcBef>
                          <a:spcPts val="300"/>
                        </a:spcBef>
                        <a:spcAft>
                          <a:spcPts val="0"/>
                        </a:spcAft>
                      </a:pPr>
                      <a:r>
                        <a:rPr lang="en-US" sz="1800" dirty="0">
                          <a:effectLst/>
                        </a:rPr>
                        <a:t>House Resolution 6331</a:t>
                      </a:r>
                    </a:p>
                    <a:p>
                      <a:pPr marL="0" marR="0">
                        <a:lnSpc>
                          <a:spcPct val="120000"/>
                        </a:lnSpc>
                        <a:spcBef>
                          <a:spcPts val="300"/>
                        </a:spcBef>
                        <a:spcAft>
                          <a:spcPts val="0"/>
                        </a:spcAft>
                      </a:pPr>
                      <a:r>
                        <a:rPr lang="en-US" sz="1800" dirty="0">
                          <a:effectLst/>
                        </a:rPr>
                        <a:t>(Public Law 110-275)</a:t>
                      </a:r>
                      <a:endParaRPr lang="en-US" sz="1800" dirty="0">
                        <a:effectLst/>
                        <a:latin typeface="Times"/>
                        <a:ea typeface="Times"/>
                        <a:cs typeface="Times New Roman"/>
                      </a:endParaRPr>
                    </a:p>
                  </a:txBody>
                  <a:tcPr marL="68580" marR="68580" marT="0" marB="0"/>
                </a:tc>
                <a:tc>
                  <a:txBody>
                    <a:bodyPr/>
                    <a:lstStyle/>
                    <a:p>
                      <a:pPr marL="0" marR="0">
                        <a:lnSpc>
                          <a:spcPct val="120000"/>
                        </a:lnSpc>
                        <a:spcBef>
                          <a:spcPts val="300"/>
                        </a:spcBef>
                        <a:spcAft>
                          <a:spcPts val="600"/>
                        </a:spcAft>
                      </a:pPr>
                      <a:r>
                        <a:rPr lang="en-US" sz="1800" dirty="0">
                          <a:effectLst/>
                        </a:rPr>
                        <a:t>$150 million </a:t>
                      </a:r>
                    </a:p>
                    <a:p>
                      <a:pPr marL="0" marR="0">
                        <a:lnSpc>
                          <a:spcPct val="120000"/>
                        </a:lnSpc>
                        <a:spcBef>
                          <a:spcPts val="300"/>
                        </a:spcBef>
                        <a:spcAft>
                          <a:spcPts val="600"/>
                        </a:spcAft>
                      </a:pPr>
                      <a:r>
                        <a:rPr lang="en-US" sz="1800" dirty="0">
                          <a:effectLst/>
                        </a:rPr>
                        <a:t>(2010-2011)</a:t>
                      </a:r>
                      <a:endParaRPr lang="en-US" sz="1800" dirty="0">
                        <a:effectLst/>
                        <a:latin typeface="Times"/>
                        <a:ea typeface="Times"/>
                        <a:cs typeface="Times New Roman"/>
                      </a:endParaRPr>
                    </a:p>
                  </a:txBody>
                  <a:tcPr marL="68580" marR="68580" marT="0" marB="0"/>
                </a:tc>
                <a:tc>
                  <a:txBody>
                    <a:bodyPr/>
                    <a:lstStyle/>
                    <a:p>
                      <a:pPr marL="0" marR="0">
                        <a:lnSpc>
                          <a:spcPct val="120000"/>
                        </a:lnSpc>
                        <a:spcBef>
                          <a:spcPts val="300"/>
                        </a:spcBef>
                        <a:spcAft>
                          <a:spcPts val="600"/>
                        </a:spcAft>
                      </a:pPr>
                      <a:r>
                        <a:rPr lang="en-US" sz="1800" dirty="0">
                          <a:effectLst/>
                        </a:rPr>
                        <a:t>Continue activities as in 2004-2008</a:t>
                      </a:r>
                      <a:endParaRPr lang="en-US" sz="1800" dirty="0">
                        <a:effectLst/>
                        <a:latin typeface="Times"/>
                        <a:ea typeface="Times"/>
                        <a:cs typeface="Times New Roman"/>
                      </a:endParaRPr>
                    </a:p>
                  </a:txBody>
                  <a:tcPr marL="68580" marR="68580" marT="0" marB="0"/>
                </a:tc>
              </a:tr>
              <a:tr h="2892350">
                <a:tc>
                  <a:txBody>
                    <a:bodyPr/>
                    <a:lstStyle/>
                    <a:p>
                      <a:pPr marL="0" marR="0">
                        <a:lnSpc>
                          <a:spcPct val="120000"/>
                        </a:lnSpc>
                        <a:spcBef>
                          <a:spcPts val="300"/>
                        </a:spcBef>
                        <a:spcAft>
                          <a:spcPts val="0"/>
                        </a:spcAft>
                      </a:pPr>
                      <a:r>
                        <a:rPr lang="en-US" sz="1800">
                          <a:effectLst/>
                        </a:rPr>
                        <a:t>House Resolution 4994, Medicare and Medicaid Extenders Act of 2010 (Public Law 111-309)</a:t>
                      </a:r>
                      <a:endParaRPr lang="en-US" sz="1800">
                        <a:effectLst/>
                        <a:latin typeface="Times"/>
                        <a:ea typeface="Times"/>
                        <a:cs typeface="Times New Roman"/>
                      </a:endParaRPr>
                    </a:p>
                  </a:txBody>
                  <a:tcPr marL="68580" marR="68580" marT="0" marB="0"/>
                </a:tc>
                <a:tc>
                  <a:txBody>
                    <a:bodyPr/>
                    <a:lstStyle/>
                    <a:p>
                      <a:pPr marL="0" marR="0">
                        <a:lnSpc>
                          <a:spcPct val="120000"/>
                        </a:lnSpc>
                        <a:spcBef>
                          <a:spcPts val="300"/>
                        </a:spcBef>
                        <a:spcAft>
                          <a:spcPts val="600"/>
                        </a:spcAft>
                      </a:pPr>
                      <a:r>
                        <a:rPr lang="en-US" sz="1800">
                          <a:effectLst/>
                        </a:rPr>
                        <a:t>$150 million</a:t>
                      </a:r>
                    </a:p>
                    <a:p>
                      <a:pPr marL="0" marR="0">
                        <a:lnSpc>
                          <a:spcPct val="120000"/>
                        </a:lnSpc>
                        <a:spcBef>
                          <a:spcPts val="300"/>
                        </a:spcBef>
                        <a:spcAft>
                          <a:spcPts val="600"/>
                        </a:spcAft>
                      </a:pPr>
                      <a:r>
                        <a:rPr lang="en-US" sz="1800">
                          <a:effectLst/>
                        </a:rPr>
                        <a:t>(2012-2013)</a:t>
                      </a:r>
                      <a:endParaRPr lang="en-US" sz="1800">
                        <a:effectLst/>
                        <a:latin typeface="Times"/>
                        <a:ea typeface="Times"/>
                        <a:cs typeface="Times New Roman"/>
                      </a:endParaRPr>
                    </a:p>
                  </a:txBody>
                  <a:tcPr marL="68580" marR="68580" marT="0" marB="0"/>
                </a:tc>
                <a:tc>
                  <a:txBody>
                    <a:bodyPr/>
                    <a:lstStyle/>
                    <a:p>
                      <a:pPr marL="0" marR="0"/>
                      <a:r>
                        <a:rPr lang="en-US" sz="1800" dirty="0">
                          <a:effectLst/>
                        </a:rPr>
                        <a:t>Continue activities as in 2004-2008 for 404 IHS, Tribal, and Urban Indian health programs, including 30 Healthy Heart and 38 Diabetes Prevention Initiatives. </a:t>
                      </a:r>
                    </a:p>
                    <a:p>
                      <a:pPr marL="0" marR="0">
                        <a:lnSpc>
                          <a:spcPct val="120000"/>
                        </a:lnSpc>
                        <a:spcBef>
                          <a:spcPts val="300"/>
                        </a:spcBef>
                        <a:spcAft>
                          <a:spcPts val="600"/>
                        </a:spcAft>
                      </a:pPr>
                      <a:r>
                        <a:rPr lang="en-US" sz="1800" dirty="0">
                          <a:effectLst/>
                        </a:rPr>
                        <a:t> </a:t>
                      </a:r>
                      <a:endParaRPr lang="en-US" sz="1800" dirty="0">
                        <a:effectLst/>
                        <a:latin typeface="Times"/>
                        <a:ea typeface="Times"/>
                        <a:cs typeface="Times New Roman"/>
                      </a:endParaRPr>
                    </a:p>
                  </a:txBody>
                  <a:tcPr marL="68580" marR="68580" marT="0" marB="0"/>
                </a:tc>
              </a:tr>
            </a:tbl>
          </a:graphicData>
        </a:graphic>
      </p:graphicFrame>
    </p:spTree>
    <p:extLst>
      <p:ext uri="{BB962C8B-B14F-4D97-AF65-F5344CB8AC3E}">
        <p14:creationId xmlns:p14="http://schemas.microsoft.com/office/powerpoint/2010/main" val="2129830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78971"/>
            <a:ext cx="8229600" cy="882734"/>
          </a:xfrm>
        </p:spPr>
        <p:txBody>
          <a:bodyPr>
            <a:noAutofit/>
          </a:bodyPr>
          <a:lstStyle/>
          <a:p>
            <a:r>
              <a:rPr lang="en-US" sz="4000" b="1" dirty="0" smtClean="0">
                <a:solidFill>
                  <a:srgbClr val="FFC000"/>
                </a:solidFill>
              </a:rPr>
              <a:t/>
            </a:r>
            <a:br>
              <a:rPr lang="en-US" sz="4000" b="1" dirty="0" smtClean="0">
                <a:solidFill>
                  <a:srgbClr val="FFC000"/>
                </a:solidFill>
              </a:rPr>
            </a:br>
            <a:r>
              <a:rPr lang="en-US" sz="4000" b="1" dirty="0" smtClean="0">
                <a:solidFill>
                  <a:srgbClr val="FFC000"/>
                </a:solidFill>
              </a:rPr>
              <a:t>Tribal </a:t>
            </a:r>
            <a:r>
              <a:rPr lang="en-US" sz="4000" b="1" dirty="0">
                <a:solidFill>
                  <a:srgbClr val="FFC000"/>
                </a:solidFill>
              </a:rPr>
              <a:t>Leaders Diabetes </a:t>
            </a:r>
            <a:r>
              <a:rPr lang="en-US" sz="4000" b="1" dirty="0" smtClean="0">
                <a:solidFill>
                  <a:srgbClr val="FFC000"/>
                </a:solidFill>
              </a:rPr>
              <a:t>Committee (TLDC)</a:t>
            </a:r>
            <a:r>
              <a:rPr lang="en-US" sz="4000" b="1" dirty="0">
                <a:solidFill>
                  <a:srgbClr val="FFC000"/>
                </a:solidFill>
              </a:rPr>
              <a:t/>
            </a:r>
            <a:br>
              <a:rPr lang="en-US" sz="4000" b="1" dirty="0">
                <a:solidFill>
                  <a:srgbClr val="FFC000"/>
                </a:solidFill>
              </a:rPr>
            </a:br>
            <a:r>
              <a:rPr lang="en-US" sz="4000" b="1" dirty="0">
                <a:solidFill>
                  <a:srgbClr val="FFC000"/>
                </a:solidFill>
              </a:rPr>
              <a:t/>
            </a:r>
            <a:br>
              <a:rPr lang="en-US" sz="4000" b="1" dirty="0">
                <a:solidFill>
                  <a:srgbClr val="FFC000"/>
                </a:solidFill>
              </a:rPr>
            </a:br>
            <a:endParaRPr lang="en-US" sz="4000" b="1" dirty="0">
              <a:solidFill>
                <a:srgbClr val="FFC000"/>
              </a:solidFill>
            </a:endParaRPr>
          </a:p>
        </p:txBody>
      </p:sp>
      <p:sp>
        <p:nvSpPr>
          <p:cNvPr id="4" name="Slide Number Placeholder 3"/>
          <p:cNvSpPr>
            <a:spLocks noGrp="1"/>
          </p:cNvSpPr>
          <p:nvPr>
            <p:ph type="sldNum" sz="quarter" idx="12"/>
          </p:nvPr>
        </p:nvSpPr>
        <p:spPr>
          <a:xfrm>
            <a:off x="6866972" y="6355231"/>
            <a:ext cx="1819828" cy="365125"/>
          </a:xfrm>
        </p:spPr>
        <p:txBody>
          <a:bodyPr/>
          <a:lstStyle/>
          <a:p>
            <a:endParaRPr lang="en-US" dirty="0">
              <a:solidFill>
                <a:prstClr val="black"/>
              </a:solidFill>
            </a:endParaRPr>
          </a:p>
        </p:txBody>
      </p:sp>
      <p:sp>
        <p:nvSpPr>
          <p:cNvPr id="6" name="Content Placeholder 5"/>
          <p:cNvSpPr>
            <a:spLocks noGrp="1"/>
          </p:cNvSpPr>
          <p:nvPr>
            <p:ph idx="1"/>
          </p:nvPr>
        </p:nvSpPr>
        <p:spPr>
          <a:xfrm>
            <a:off x="116114" y="1219200"/>
            <a:ext cx="8694057" cy="5239657"/>
          </a:xfrm>
        </p:spPr>
        <p:txBody>
          <a:bodyPr>
            <a:normAutofit/>
          </a:bodyPr>
          <a:lstStyle/>
          <a:p>
            <a:pPr marL="0" indent="0">
              <a:buNone/>
            </a:pPr>
            <a:r>
              <a:rPr lang="en-US" dirty="0" smtClean="0">
                <a:solidFill>
                  <a:schemeClr val="bg1"/>
                </a:solidFill>
              </a:rPr>
              <a:t>As an advisory group to the IHS Director, TLDC:</a:t>
            </a:r>
          </a:p>
          <a:p>
            <a:pPr>
              <a:buFont typeface="Arial" pitchFamily="34" charset="0"/>
              <a:buChar char="•"/>
            </a:pPr>
            <a:r>
              <a:rPr lang="en-US" dirty="0" smtClean="0">
                <a:solidFill>
                  <a:schemeClr val="bg1"/>
                </a:solidFill>
              </a:rPr>
              <a:t>Makes </a:t>
            </a:r>
            <a:r>
              <a:rPr lang="en-US" dirty="0">
                <a:solidFill>
                  <a:schemeClr val="bg1"/>
                </a:solidFill>
              </a:rPr>
              <a:t>recommendations on diabetes-related policy and advocacy issues.</a:t>
            </a:r>
          </a:p>
          <a:p>
            <a:r>
              <a:rPr lang="en-US" dirty="0" smtClean="0">
                <a:solidFill>
                  <a:schemeClr val="bg1"/>
                </a:solidFill>
              </a:rPr>
              <a:t>Offers </a:t>
            </a:r>
            <a:r>
              <a:rPr lang="en-US" dirty="0">
                <a:solidFill>
                  <a:schemeClr val="bg1"/>
                </a:solidFill>
              </a:rPr>
              <a:t>guidance to other </a:t>
            </a:r>
            <a:r>
              <a:rPr lang="en-US" dirty="0" smtClean="0">
                <a:solidFill>
                  <a:schemeClr val="bg1"/>
                </a:solidFill>
              </a:rPr>
              <a:t>organizations on </a:t>
            </a:r>
            <a:r>
              <a:rPr lang="en-US" dirty="0">
                <a:solidFill>
                  <a:schemeClr val="bg1"/>
                </a:solidFill>
              </a:rPr>
              <a:t>how they can help address diabetes </a:t>
            </a:r>
            <a:r>
              <a:rPr lang="en-US" dirty="0" smtClean="0">
                <a:solidFill>
                  <a:schemeClr val="bg1"/>
                </a:solidFill>
              </a:rPr>
              <a:t>among AI/AN</a:t>
            </a:r>
          </a:p>
          <a:p>
            <a:r>
              <a:rPr lang="en-US" dirty="0" smtClean="0">
                <a:solidFill>
                  <a:schemeClr val="bg1"/>
                </a:solidFill>
              </a:rPr>
              <a:t>18 members</a:t>
            </a:r>
          </a:p>
          <a:p>
            <a:pPr lvl="1"/>
            <a:r>
              <a:rPr lang="en-US" sz="2400" dirty="0" smtClean="0">
                <a:solidFill>
                  <a:schemeClr val="bg1"/>
                </a:solidFill>
              </a:rPr>
              <a:t>One Tribal official (and alternate) from each IHS Area</a:t>
            </a:r>
          </a:p>
          <a:p>
            <a:pPr lvl="1"/>
            <a:r>
              <a:rPr lang="en-US" sz="2400" dirty="0" smtClean="0">
                <a:solidFill>
                  <a:schemeClr val="bg1"/>
                </a:solidFill>
              </a:rPr>
              <a:t>IHS representative</a:t>
            </a:r>
          </a:p>
          <a:p>
            <a:pPr lvl="1"/>
            <a:r>
              <a:rPr lang="en-US" sz="2400" dirty="0" smtClean="0">
                <a:solidFill>
                  <a:schemeClr val="bg1"/>
                </a:solidFill>
              </a:rPr>
              <a:t>Non-voting reps from NIHB, NCAI, NCUIH, Tribal Self-Governance Advisory Committee, Direct Service Tribes</a:t>
            </a:r>
          </a:p>
          <a:p>
            <a:pPr marL="0" indent="0">
              <a:buNone/>
            </a:pPr>
            <a:endParaRPr lang="en-US" dirty="0">
              <a:solidFill>
                <a:schemeClr val="bg1"/>
              </a:solidFill>
            </a:endParaRPr>
          </a:p>
        </p:txBody>
      </p:sp>
      <p:pic>
        <p:nvPicPr>
          <p:cNvPr id="28673" name="Picture 1" descr="print ver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60738"/>
            <a:ext cx="123825" cy="12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3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74171"/>
            <a:ext cx="7772400" cy="812799"/>
          </a:xfrm>
        </p:spPr>
        <p:txBody>
          <a:bodyPr>
            <a:noAutofit/>
          </a:bodyPr>
          <a:lstStyle/>
          <a:p>
            <a:r>
              <a:rPr lang="en-US" sz="3200" b="1" dirty="0" smtClean="0">
                <a:solidFill>
                  <a:srgbClr val="FFC000"/>
                </a:solidFill>
                <a:latin typeface="Calibri" pitchFamily="34" charset="0"/>
                <a:cs typeface="Calibri" pitchFamily="34" charset="0"/>
              </a:rPr>
              <a:t/>
            </a:r>
            <a:br>
              <a:rPr lang="en-US" sz="3200" b="1" dirty="0" smtClean="0">
                <a:solidFill>
                  <a:srgbClr val="FFC000"/>
                </a:solidFill>
                <a:latin typeface="Calibri" pitchFamily="34" charset="0"/>
                <a:cs typeface="Calibri" pitchFamily="34" charset="0"/>
              </a:rPr>
            </a:br>
            <a:r>
              <a:rPr lang="en-US" sz="3200" b="1" dirty="0" smtClean="0">
                <a:solidFill>
                  <a:srgbClr val="FFC000"/>
                </a:solidFill>
                <a:latin typeface="Calibri" pitchFamily="34" charset="0"/>
                <a:cs typeface="Calibri" pitchFamily="34" charset="0"/>
              </a:rPr>
              <a:t>Special </a:t>
            </a:r>
            <a:r>
              <a:rPr lang="en-US" sz="3200" b="1" dirty="0">
                <a:solidFill>
                  <a:srgbClr val="FFC000"/>
                </a:solidFill>
                <a:latin typeface="Calibri" pitchFamily="34" charset="0"/>
                <a:cs typeface="Calibri" pitchFamily="34" charset="0"/>
              </a:rPr>
              <a:t>Diabetes Program for </a:t>
            </a:r>
            <a:r>
              <a:rPr lang="en-US" sz="3200" b="1" dirty="0" smtClean="0">
                <a:solidFill>
                  <a:srgbClr val="FFC000"/>
                </a:solidFill>
                <a:latin typeface="Calibri" pitchFamily="34" charset="0"/>
                <a:cs typeface="Calibri" pitchFamily="34" charset="0"/>
              </a:rPr>
              <a:t>Indians</a:t>
            </a:r>
            <a:br>
              <a:rPr lang="en-US" sz="3200" b="1" dirty="0" smtClean="0">
                <a:solidFill>
                  <a:srgbClr val="FFC000"/>
                </a:solidFill>
                <a:latin typeface="Calibri" pitchFamily="34" charset="0"/>
                <a:cs typeface="Calibri" pitchFamily="34" charset="0"/>
              </a:rPr>
            </a:br>
            <a:r>
              <a:rPr lang="en-US" sz="3200" b="1" dirty="0" smtClean="0">
                <a:solidFill>
                  <a:srgbClr val="FFC000"/>
                </a:solidFill>
                <a:latin typeface="Calibri" pitchFamily="34" charset="0"/>
                <a:cs typeface="Calibri" pitchFamily="34" charset="0"/>
              </a:rPr>
              <a:t>404 Grantees</a:t>
            </a:r>
            <a:r>
              <a:rPr lang="en-US" sz="3200" b="1" dirty="0">
                <a:solidFill>
                  <a:srgbClr val="FFC000"/>
                </a:solidFill>
                <a:latin typeface="Calibri" pitchFamily="34" charset="0"/>
                <a:cs typeface="Calibri" pitchFamily="34" charset="0"/>
              </a:rPr>
              <a:t/>
            </a:r>
            <a:br>
              <a:rPr lang="en-US" sz="3200" b="1" dirty="0">
                <a:solidFill>
                  <a:srgbClr val="FFC000"/>
                </a:solidFill>
                <a:latin typeface="Calibri" pitchFamily="34" charset="0"/>
                <a:cs typeface="Calibri" pitchFamily="34" charset="0"/>
              </a:rPr>
            </a:br>
            <a:endParaRPr lang="en-US" sz="3200" dirty="0">
              <a:solidFill>
                <a:srgbClr val="FFC000"/>
              </a:solidFill>
              <a:latin typeface="Calibri" pitchFamily="34" charset="0"/>
              <a:cs typeface="Calibri" pitchFamily="34" charset="0"/>
            </a:endParaRPr>
          </a:p>
        </p:txBody>
      </p:sp>
      <p:sp>
        <p:nvSpPr>
          <p:cNvPr id="5" name="Subtitle 4"/>
          <p:cNvSpPr>
            <a:spLocks noGrp="1"/>
          </p:cNvSpPr>
          <p:nvPr>
            <p:ph type="subTitle" idx="1"/>
          </p:nvPr>
        </p:nvSpPr>
        <p:spPr>
          <a:xfrm>
            <a:off x="2075543" y="2452914"/>
            <a:ext cx="4791430" cy="1930399"/>
          </a:xfrm>
        </p:spPr>
        <p:txBody>
          <a:bodyPr>
            <a:normAutofit/>
          </a:bodyPr>
          <a:lstStyle/>
          <a:p>
            <a:pPr algn="l"/>
            <a:endParaRPr lang="en-US" sz="2800" dirty="0" smtClean="0">
              <a:solidFill>
                <a:srgbClr val="EDE87B"/>
              </a:solidFill>
            </a:endParaRPr>
          </a:p>
        </p:txBody>
      </p:sp>
      <p:sp>
        <p:nvSpPr>
          <p:cNvPr id="6" name="Slide Number Placeholder 3"/>
          <p:cNvSpPr>
            <a:spLocks noGrp="1"/>
          </p:cNvSpPr>
          <p:nvPr>
            <p:ph type="sldNum" sz="quarter" idx="12"/>
          </p:nvPr>
        </p:nvSpPr>
        <p:spPr>
          <a:xfrm>
            <a:off x="6866972" y="6355231"/>
            <a:ext cx="2133600" cy="365125"/>
          </a:xfrm>
        </p:spPr>
        <p:txBody>
          <a:bodyPr/>
          <a:lstStyle/>
          <a:p>
            <a:endParaRPr lang="en-US" dirty="0">
              <a:solidFill>
                <a:prstClr val="black"/>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3371" y="1091156"/>
            <a:ext cx="6139543" cy="4847588"/>
          </a:xfrm>
          <a:prstGeom prst="rect">
            <a:avLst/>
          </a:prstGeom>
        </p:spPr>
      </p:pic>
    </p:spTree>
    <p:extLst>
      <p:ext uri="{BB962C8B-B14F-4D97-AF65-F5344CB8AC3E}">
        <p14:creationId xmlns:p14="http://schemas.microsoft.com/office/powerpoint/2010/main" val="3586595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04"/>
            <a:ext cx="8229600" cy="950026"/>
          </a:xfrm>
        </p:spPr>
        <p:txBody>
          <a:bodyPr>
            <a:noAutofit/>
          </a:bodyPr>
          <a:lstStyle/>
          <a:p>
            <a:r>
              <a:rPr lang="en-US" sz="3600" b="1" dirty="0">
                <a:solidFill>
                  <a:srgbClr val="FFC000"/>
                </a:solidFill>
              </a:rPr>
              <a:t>SDPI </a:t>
            </a:r>
            <a:r>
              <a:rPr lang="en-US" sz="3600" b="1" dirty="0" smtClean="0">
                <a:solidFill>
                  <a:srgbClr val="FFC000"/>
                </a:solidFill>
              </a:rPr>
              <a:t>Community–Directed </a:t>
            </a:r>
            <a:r>
              <a:rPr lang="en-US" sz="3600" b="1" dirty="0">
                <a:solidFill>
                  <a:srgbClr val="FFC000"/>
                </a:solidFill>
              </a:rPr>
              <a:t>Programs</a:t>
            </a:r>
          </a:p>
        </p:txBody>
      </p:sp>
      <p:sp>
        <p:nvSpPr>
          <p:cNvPr id="4" name="Slide Number Placeholder 3"/>
          <p:cNvSpPr>
            <a:spLocks noGrp="1"/>
          </p:cNvSpPr>
          <p:nvPr>
            <p:ph type="sldNum" sz="quarter" idx="12"/>
          </p:nvPr>
        </p:nvSpPr>
        <p:spPr>
          <a:xfrm>
            <a:off x="6866972" y="6355231"/>
            <a:ext cx="2133600" cy="365125"/>
          </a:xfrm>
        </p:spPr>
        <p:txBody>
          <a:bodyPr/>
          <a:lstStyle/>
          <a:p>
            <a:endParaRPr lang="en-US" dirty="0">
              <a:solidFill>
                <a:srgbClr val="EAC698"/>
              </a:solidFill>
            </a:endParaRPr>
          </a:p>
        </p:txBody>
      </p:sp>
      <p:sp>
        <p:nvSpPr>
          <p:cNvPr id="6" name="Content Placeholder 5"/>
          <p:cNvSpPr>
            <a:spLocks noGrp="1"/>
          </p:cNvSpPr>
          <p:nvPr>
            <p:ph idx="1"/>
          </p:nvPr>
        </p:nvSpPr>
        <p:spPr>
          <a:xfrm>
            <a:off x="290286" y="1282536"/>
            <a:ext cx="8644972" cy="4843628"/>
          </a:xfrm>
        </p:spPr>
        <p:txBody>
          <a:bodyPr>
            <a:normAutofit/>
          </a:bodyPr>
          <a:lstStyle/>
          <a:p>
            <a:pPr marL="287338" indent="-287338">
              <a:lnSpc>
                <a:spcPct val="150000"/>
              </a:lnSpc>
              <a:buFont typeface="Arial" pitchFamily="34" charset="0"/>
              <a:buChar char="•"/>
            </a:pPr>
            <a:r>
              <a:rPr lang="en-US" sz="2800" b="1" dirty="0">
                <a:solidFill>
                  <a:schemeClr val="bg1"/>
                </a:solidFill>
                <a:latin typeface="Arial" pitchFamily="34" charset="0"/>
                <a:cs typeface="Arial" pitchFamily="34" charset="0"/>
              </a:rPr>
              <a:t>338 </a:t>
            </a:r>
            <a:r>
              <a:rPr lang="en-US" sz="2800" b="1" dirty="0" smtClean="0">
                <a:solidFill>
                  <a:schemeClr val="bg1"/>
                </a:solidFill>
                <a:latin typeface="Arial" pitchFamily="34" charset="0"/>
                <a:cs typeface="Arial" pitchFamily="34" charset="0"/>
              </a:rPr>
              <a:t>community-directed diabetes programs</a:t>
            </a:r>
            <a:r>
              <a:rPr lang="en-US" sz="2400" b="1" dirty="0">
                <a:solidFill>
                  <a:schemeClr val="bg1"/>
                </a:solidFill>
                <a:latin typeface="Arial" pitchFamily="34" charset="0"/>
                <a:cs typeface="Arial" pitchFamily="34" charset="0"/>
              </a:rPr>
              <a:t>:</a:t>
            </a:r>
          </a:p>
          <a:p>
            <a:pPr marL="627063" lvl="1" indent="-287338">
              <a:lnSpc>
                <a:spcPct val="150000"/>
              </a:lnSpc>
              <a:spcBef>
                <a:spcPts val="0"/>
              </a:spcBef>
              <a:buFont typeface="Arial" pitchFamily="34" charset="0"/>
              <a:buChar char="–"/>
            </a:pPr>
            <a:r>
              <a:rPr lang="en-US" sz="2400" dirty="0">
                <a:solidFill>
                  <a:schemeClr val="bg1"/>
                </a:solidFill>
                <a:latin typeface="Arial" pitchFamily="34" charset="0"/>
                <a:cs typeface="Arial" pitchFamily="34" charset="0"/>
              </a:rPr>
              <a:t>Implement diabetes treatment and prevention programs based on scientifically proven Best </a:t>
            </a:r>
            <a:r>
              <a:rPr lang="en-US" sz="2400" dirty="0" smtClean="0">
                <a:solidFill>
                  <a:schemeClr val="bg1"/>
                </a:solidFill>
                <a:latin typeface="Arial" pitchFamily="34" charset="0"/>
                <a:cs typeface="Arial" pitchFamily="34" charset="0"/>
              </a:rPr>
              <a:t>Practices</a:t>
            </a:r>
            <a:endParaRPr lang="en-US" sz="2400" dirty="0">
              <a:solidFill>
                <a:schemeClr val="bg1"/>
              </a:solidFill>
              <a:latin typeface="Arial" pitchFamily="34" charset="0"/>
              <a:cs typeface="Arial" pitchFamily="34" charset="0"/>
            </a:endParaRPr>
          </a:p>
          <a:p>
            <a:pPr marL="627063" lvl="1" indent="-287338">
              <a:lnSpc>
                <a:spcPct val="150000"/>
              </a:lnSpc>
              <a:spcBef>
                <a:spcPts val="0"/>
              </a:spcBef>
              <a:buFont typeface="Arial" pitchFamily="34" charset="0"/>
              <a:buChar char="–"/>
            </a:pPr>
            <a:r>
              <a:rPr lang="en-US" sz="2400" dirty="0">
                <a:solidFill>
                  <a:schemeClr val="bg1"/>
                </a:solidFill>
                <a:latin typeface="Arial" pitchFamily="34" charset="0"/>
                <a:cs typeface="Arial" pitchFamily="34" charset="0"/>
              </a:rPr>
              <a:t>Are designed to address local community </a:t>
            </a:r>
            <a:r>
              <a:rPr lang="en-US" sz="2400" dirty="0" smtClean="0">
                <a:solidFill>
                  <a:schemeClr val="bg1"/>
                </a:solidFill>
                <a:latin typeface="Arial" pitchFamily="34" charset="0"/>
                <a:cs typeface="Arial" pitchFamily="34" charset="0"/>
              </a:rPr>
              <a:t>priorities</a:t>
            </a:r>
            <a:endParaRPr lang="en-US" sz="2400" dirty="0">
              <a:solidFill>
                <a:schemeClr val="bg1"/>
              </a:solidFill>
              <a:latin typeface="Arial" pitchFamily="34" charset="0"/>
              <a:cs typeface="Arial" pitchFamily="34" charset="0"/>
            </a:endParaRPr>
          </a:p>
          <a:p>
            <a:pPr marL="627063" lvl="1" indent="-287338">
              <a:lnSpc>
                <a:spcPct val="150000"/>
              </a:lnSpc>
              <a:spcBef>
                <a:spcPts val="0"/>
              </a:spcBef>
              <a:buFont typeface="Arial" pitchFamily="34" charset="0"/>
              <a:buChar char="–"/>
            </a:pPr>
            <a:r>
              <a:rPr lang="en-US" sz="2400" dirty="0">
                <a:solidFill>
                  <a:schemeClr val="bg1"/>
                </a:solidFill>
                <a:latin typeface="Arial" pitchFamily="34" charset="0"/>
                <a:cs typeface="Arial" pitchFamily="34" charset="0"/>
              </a:rPr>
              <a:t>Have increased access to </a:t>
            </a:r>
            <a:r>
              <a:rPr lang="en-US" sz="2400" dirty="0" smtClean="0">
                <a:solidFill>
                  <a:schemeClr val="bg1"/>
                </a:solidFill>
                <a:latin typeface="Arial" pitchFamily="34" charset="0"/>
                <a:cs typeface="Arial" pitchFamily="34" charset="0"/>
              </a:rPr>
              <a:t>many types of services</a:t>
            </a:r>
          </a:p>
          <a:p>
            <a:pPr marL="1027113" lvl="2" indent="-287338">
              <a:lnSpc>
                <a:spcPct val="150000"/>
              </a:lnSpc>
              <a:spcBef>
                <a:spcPts val="0"/>
              </a:spcBef>
              <a:buFont typeface="Arial" pitchFamily="34" charset="0"/>
              <a:buChar char="–"/>
            </a:pPr>
            <a:r>
              <a:rPr lang="en-US" sz="2000" dirty="0" smtClean="0">
                <a:solidFill>
                  <a:schemeClr val="bg1"/>
                </a:solidFill>
                <a:latin typeface="Arial" pitchFamily="34" charset="0"/>
                <a:cs typeface="Arial" pitchFamily="34" charset="0"/>
              </a:rPr>
              <a:t>Large variety of diabetes treatment and</a:t>
            </a:r>
          </a:p>
          <a:p>
            <a:pPr marL="739775" lvl="2" indent="0">
              <a:lnSpc>
                <a:spcPct val="150000"/>
              </a:lnSpc>
              <a:spcBef>
                <a:spcPts val="0"/>
              </a:spcBef>
              <a:buNone/>
            </a:pPr>
            <a:r>
              <a:rPr lang="en-US" sz="2000" dirty="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   prevention programs</a:t>
            </a:r>
          </a:p>
          <a:p>
            <a:pPr marL="739775" lvl="2" indent="0">
              <a:lnSpc>
                <a:spcPct val="150000"/>
              </a:lnSpc>
              <a:spcBef>
                <a:spcPts val="0"/>
              </a:spcBef>
              <a:buNone/>
            </a:pPr>
            <a:r>
              <a:rPr lang="en-US" sz="2000" dirty="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 Makes for challenges in quantifying direct</a:t>
            </a:r>
          </a:p>
          <a:p>
            <a:pPr marL="739775" lvl="2" indent="0">
              <a:lnSpc>
                <a:spcPct val="150000"/>
              </a:lnSpc>
              <a:spcBef>
                <a:spcPts val="0"/>
              </a:spcBef>
              <a:buNone/>
            </a:pPr>
            <a:r>
              <a:rPr lang="en-US" sz="2000" dirty="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    impact of SDPI</a:t>
            </a:r>
          </a:p>
          <a:p>
            <a:pPr marL="739775" lvl="2" indent="0">
              <a:lnSpc>
                <a:spcPct val="150000"/>
              </a:lnSpc>
              <a:spcBef>
                <a:spcPts val="0"/>
              </a:spcBef>
              <a:buNone/>
            </a:pPr>
            <a:endParaRPr lang="en-US" sz="2000" dirty="0" smtClean="0">
              <a:solidFill>
                <a:schemeClr val="bg1"/>
              </a:solidFill>
              <a:latin typeface="Arial" pitchFamily="34" charset="0"/>
              <a:cs typeface="Arial" pitchFamily="34" charset="0"/>
            </a:endParaRPr>
          </a:p>
          <a:p>
            <a:pPr marL="739775" lvl="2" indent="0">
              <a:lnSpc>
                <a:spcPct val="150000"/>
              </a:lnSpc>
              <a:spcBef>
                <a:spcPts val="0"/>
              </a:spcBef>
              <a:buNone/>
            </a:pPr>
            <a:endParaRPr lang="en-US" sz="2000" dirty="0">
              <a:solidFill>
                <a:schemeClr val="bg1"/>
              </a:solidFill>
            </a:endParaRPr>
          </a:p>
          <a:p>
            <a:endParaRPr lang="en-US" dirty="0"/>
          </a:p>
        </p:txBody>
      </p:sp>
      <p:pic>
        <p:nvPicPr>
          <p:cNvPr id="7" name="Picture 8" descr="C:\Documents and Settings\tbrown\Desktop\photos from CKaynao\physical (3).JPG"/>
          <p:cNvPicPr>
            <a:picLocks noChangeAspect="1" noChangeArrowheads="1"/>
          </p:cNvPicPr>
          <p:nvPr/>
        </p:nvPicPr>
        <p:blipFill>
          <a:blip r:embed="rId4" cstate="print"/>
          <a:srcRect/>
          <a:stretch>
            <a:fillRect/>
          </a:stretch>
        </p:blipFill>
        <p:spPr bwMode="auto">
          <a:xfrm>
            <a:off x="6346936" y="4586756"/>
            <a:ext cx="2653636" cy="2133600"/>
          </a:xfrm>
          <a:prstGeom prst="rect">
            <a:avLst/>
          </a:prstGeom>
          <a:noFill/>
          <a:ln w="47625">
            <a:solidFill>
              <a:schemeClr val="tx1"/>
            </a:solidFill>
          </a:ln>
        </p:spPr>
      </p:pic>
    </p:spTree>
    <p:extLst>
      <p:ext uri="{BB962C8B-B14F-4D97-AF65-F5344CB8AC3E}">
        <p14:creationId xmlns:p14="http://schemas.microsoft.com/office/powerpoint/2010/main" val="92666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6960</TotalTime>
  <Words>3324</Words>
  <Application>Microsoft Office PowerPoint</Application>
  <PresentationFormat>On-screen Show (4:3)</PresentationFormat>
  <Paragraphs>438</Paragraphs>
  <Slides>42</Slides>
  <Notes>25</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42</vt:i4>
      </vt:variant>
    </vt:vector>
  </HeadingPairs>
  <TitlesOfParts>
    <vt:vector size="47" baseType="lpstr">
      <vt:lpstr>Office Theme</vt:lpstr>
      <vt:lpstr>1_Office Theme</vt:lpstr>
      <vt:lpstr>2_Office Theme</vt:lpstr>
      <vt:lpstr>Concourse</vt:lpstr>
      <vt:lpstr>Chart</vt:lpstr>
      <vt:lpstr>Indian Health Service  Division of Diabetes  Treatment and Prevention (DDTP)  </vt:lpstr>
      <vt:lpstr>Special Diabetes Program for Indians (SDPI)</vt:lpstr>
      <vt:lpstr>Special Diabetes Program for Indians 1997 - 2013</vt:lpstr>
      <vt:lpstr>Special Diabetes Program for Indians (SDPI) Legislative History (1 of 3)</vt:lpstr>
      <vt:lpstr>SDPI Legislative History (2 of 3)</vt:lpstr>
      <vt:lpstr>SDPI Legislative History (3 of 3)</vt:lpstr>
      <vt:lpstr> Tribal Leaders Diabetes Committee (TLDC)  </vt:lpstr>
      <vt:lpstr> Special Diabetes Program for Indians 404 Grantees </vt:lpstr>
      <vt:lpstr>SDPI Community–Directed Programs</vt:lpstr>
      <vt:lpstr>SDPI Demonstration Projects: 2004-2008 </vt:lpstr>
      <vt:lpstr>Demonstration Projects Transitioned to Initiatives: 2010 to Present</vt:lpstr>
      <vt:lpstr>SDPI Administrative Support </vt:lpstr>
      <vt:lpstr>www.diabetes.ihs.gov – Home Page </vt:lpstr>
      <vt:lpstr>SDPI Funds: Helping Make Real Success Happen </vt:lpstr>
      <vt:lpstr>SDPI: Increased Access to  Diabetes Treatment and Prevention Services </vt:lpstr>
      <vt:lpstr>Average Blood Sugar</vt:lpstr>
      <vt:lpstr>Average LDL Cholesterol</vt:lpstr>
      <vt:lpstr>Average Blood Pressure</vt:lpstr>
      <vt:lpstr>Use of ACE Inhibitors and ARBs  for Blood Pressure Control</vt:lpstr>
      <vt:lpstr>Adjusted Incident Rates of ESRD Due to Diabetes, By Race and Ethnicity</vt:lpstr>
      <vt:lpstr>SDPI – 13+ Years of Successful Interventions and Sustained Achievements in Diabetes Outcomes </vt:lpstr>
      <vt:lpstr> </vt:lpstr>
      <vt:lpstr>PowerPoint Presentation</vt:lpstr>
      <vt:lpstr>SDPI Looking Ahead:  The job is far from done</vt:lpstr>
      <vt:lpstr>Indian Health Service  Division of Diabetes  Treatment and Prevention (DDTP)  </vt:lpstr>
      <vt:lpstr>The Chickasaw Nation Division of Health Diabetes Care Center</vt:lpstr>
      <vt:lpstr>The Chickasaw Nation </vt:lpstr>
      <vt:lpstr>CNDH Chickasaw Nation Medical Center</vt:lpstr>
      <vt:lpstr>CNDH Diabetes Care Center</vt:lpstr>
      <vt:lpstr>CNDH Diabetes Care Center</vt:lpstr>
      <vt:lpstr>CNDH Diabetes Care Center</vt:lpstr>
      <vt:lpstr>CNDH Diabetes Care Center</vt:lpstr>
      <vt:lpstr>CNDH Diabetes Care Center</vt:lpstr>
      <vt:lpstr>CNDH Diabetes Care Center</vt:lpstr>
      <vt:lpstr>CNDH Diabetes Care Center</vt:lpstr>
      <vt:lpstr>CNDH Diabetes Care Center</vt:lpstr>
      <vt:lpstr>CNDH  Diabetes Care Center</vt:lpstr>
      <vt:lpstr>PowerPoint Presentation</vt:lpstr>
      <vt:lpstr>Allen before his participation in Get SET program</vt:lpstr>
      <vt:lpstr>Allen at the start of his participation in Get SET</vt:lpstr>
      <vt:lpstr>Looking good and feeling great!!</vt:lpstr>
      <vt:lpstr>PowerPoint Presentation</vt:lpstr>
    </vt:vector>
  </TitlesOfParts>
  <Company>The Hill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Ginny Leggett</dc:creator>
  <cp:lastModifiedBy>Blake Harper</cp:lastModifiedBy>
  <cp:revision>243</cp:revision>
  <cp:lastPrinted>2012-05-16T21:47:53Z</cp:lastPrinted>
  <dcterms:created xsi:type="dcterms:W3CDTF">2012-05-02T15:06:31Z</dcterms:created>
  <dcterms:modified xsi:type="dcterms:W3CDTF">2012-05-30T17:08:02Z</dcterms:modified>
</cp:coreProperties>
</file>